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0"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Security Information and event management(SIEM)</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This project focuses on developing and evaluating machine learning models for classifying the legitimacy of  different files. It compares Random Forest, KNN, and XGBoost algorithms, using features like application name, MD5 hash, and code size. The goal is to enhance cybersecurity defenses against evolving threats by leveraging static analysis and machine learning methodologies.</a:t>
            </a:r>
            <a:endParaRPr lang="en-US" sz="1750" dirty="0"/>
          </a:p>
        </p:txBody>
      </p:sp>
      <p:pic>
        <p:nvPicPr>
          <p:cNvPr id="6" name="Picture 5">
            <a:extLst>
              <a:ext uri="{FF2B5EF4-FFF2-40B4-BE49-F238E27FC236}">
                <a16:creationId xmlns:a16="http://schemas.microsoft.com/office/drawing/2014/main" id="{2B174B80-C275-6E60-06AD-E7AC66F0075E}"/>
              </a:ext>
            </a:extLst>
          </p:cNvPr>
          <p:cNvPicPr>
            <a:picLocks noChangeAspect="1"/>
          </p:cNvPicPr>
          <p:nvPr/>
        </p:nvPicPr>
        <p:blipFill>
          <a:blip r:embed="rId4"/>
          <a:stretch>
            <a:fillRect/>
          </a:stretch>
        </p:blipFill>
        <p:spPr>
          <a:xfrm>
            <a:off x="12691068" y="7723091"/>
            <a:ext cx="1838849" cy="5065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3191" y="341114"/>
            <a:ext cx="6528435"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Model Optimization: PCA</a:t>
            </a:r>
            <a:endParaRPr lang="en-US" sz="4450" dirty="0"/>
          </a:p>
        </p:txBody>
      </p:sp>
      <p:sp>
        <p:nvSpPr>
          <p:cNvPr id="3" name="Text 1"/>
          <p:cNvSpPr/>
          <p:nvPr/>
        </p:nvSpPr>
        <p:spPr>
          <a:xfrm>
            <a:off x="622102" y="1436792"/>
            <a:ext cx="2844284"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Principal Component Analysis (PCA) is a dimensionality reduction technique used to simplify complex datasets.</a:t>
            </a:r>
            <a:endParaRPr lang="en-US" sz="1750" dirty="0"/>
          </a:p>
        </p:txBody>
      </p:sp>
      <p:sp>
        <p:nvSpPr>
          <p:cNvPr id="4" name="Text 2"/>
          <p:cNvSpPr/>
          <p:nvPr/>
        </p:nvSpPr>
        <p:spPr>
          <a:xfrm>
            <a:off x="4027408" y="1494698"/>
            <a:ext cx="2531507"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It transforms the original features into a new set of uncorrelated variables called principal components.</a:t>
            </a:r>
            <a:endParaRPr lang="en-US" sz="1750" dirty="0"/>
          </a:p>
        </p:txBody>
      </p:sp>
      <p:sp>
        <p:nvSpPr>
          <p:cNvPr id="5" name="Text 3"/>
          <p:cNvSpPr/>
          <p:nvPr/>
        </p:nvSpPr>
        <p:spPr>
          <a:xfrm>
            <a:off x="7119938" y="1494698"/>
            <a:ext cx="2965252"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Principal components are ordered by the amount of variance they explain in the data.</a:t>
            </a:r>
            <a:endParaRPr lang="en-US" sz="1750" dirty="0"/>
          </a:p>
        </p:txBody>
      </p:sp>
      <p:sp>
        <p:nvSpPr>
          <p:cNvPr id="6" name="Text 4"/>
          <p:cNvSpPr/>
          <p:nvPr/>
        </p:nvSpPr>
        <p:spPr>
          <a:xfrm>
            <a:off x="10646212" y="1494698"/>
            <a:ext cx="3041333"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Reduces computational complexity by decreasing the number of features while retaining the most important information</a:t>
            </a:r>
            <a:endParaRPr lang="en-US" sz="1750" dirty="0"/>
          </a:p>
        </p:txBody>
      </p:sp>
      <p:sp>
        <p:nvSpPr>
          <p:cNvPr id="7" name="Text 5"/>
          <p:cNvSpPr/>
          <p:nvPr/>
        </p:nvSpPr>
        <p:spPr>
          <a:xfrm>
            <a:off x="622102" y="376843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1" name="Picture 10">
            <a:extLst>
              <a:ext uri="{FF2B5EF4-FFF2-40B4-BE49-F238E27FC236}">
                <a16:creationId xmlns:a16="http://schemas.microsoft.com/office/drawing/2014/main" id="{C900B2F7-7A76-80BE-4EF5-8AD39DD9C1E2}"/>
              </a:ext>
            </a:extLst>
          </p:cNvPr>
          <p:cNvPicPr>
            <a:picLocks noChangeAspect="1"/>
          </p:cNvPicPr>
          <p:nvPr/>
        </p:nvPicPr>
        <p:blipFill>
          <a:blip r:embed="rId3"/>
          <a:stretch>
            <a:fillRect/>
          </a:stretch>
        </p:blipFill>
        <p:spPr>
          <a:xfrm>
            <a:off x="2882593" y="3638204"/>
            <a:ext cx="8150498" cy="3848032"/>
          </a:xfrm>
          <a:prstGeom prst="rect">
            <a:avLst/>
          </a:prstGeom>
        </p:spPr>
      </p:pic>
      <p:pic>
        <p:nvPicPr>
          <p:cNvPr id="12" name="Picture 11">
            <a:extLst>
              <a:ext uri="{FF2B5EF4-FFF2-40B4-BE49-F238E27FC236}">
                <a16:creationId xmlns:a16="http://schemas.microsoft.com/office/drawing/2014/main" id="{47876632-9199-436D-484E-2CD678C467C8}"/>
              </a:ext>
            </a:extLst>
          </p:cNvPr>
          <p:cNvPicPr>
            <a:picLocks noChangeAspect="1"/>
          </p:cNvPicPr>
          <p:nvPr/>
        </p:nvPicPr>
        <p:blipFill>
          <a:blip r:embed="rId4"/>
          <a:stretch>
            <a:fillRect/>
          </a:stretch>
        </p:blipFill>
        <p:spPr>
          <a:xfrm>
            <a:off x="12691068" y="7723091"/>
            <a:ext cx="1838849" cy="5065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02237"/>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PCA Implementation</a:t>
            </a:r>
            <a:endParaRPr lang="en-US" sz="4450" dirty="0"/>
          </a:p>
        </p:txBody>
      </p:sp>
      <p:sp>
        <p:nvSpPr>
          <p:cNvPr id="3" name="Text 1"/>
          <p:cNvSpPr/>
          <p:nvPr/>
        </p:nvSpPr>
        <p:spPr>
          <a:xfrm>
            <a:off x="793790" y="286464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Title: PCA Implementation</a:t>
            </a:r>
            <a:endParaRPr lang="en-US" sz="1750" dirty="0"/>
          </a:p>
        </p:txBody>
      </p:sp>
      <p:sp>
        <p:nvSpPr>
          <p:cNvPr id="4" name="Text 2"/>
          <p:cNvSpPr/>
          <p:nvPr/>
        </p:nvSpPr>
        <p:spPr>
          <a:xfrm>
            <a:off x="793790" y="330684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Bullet: PCA was applied to the dataset to reduce the number of features, making the models more efficient and less prone to overfitting.</a:t>
            </a:r>
            <a:endParaRPr lang="en-US" sz="1750" dirty="0"/>
          </a:p>
        </p:txBody>
      </p:sp>
      <p:sp>
        <p:nvSpPr>
          <p:cNvPr id="5" name="Text 3"/>
          <p:cNvSpPr/>
          <p:nvPr/>
        </p:nvSpPr>
        <p:spPr>
          <a:xfrm>
            <a:off x="793790" y="411194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Bullet: The number of principal components to retain was determined by analyzing the explained variance ratio.</a:t>
            </a:r>
            <a:endParaRPr lang="en-US" sz="1750" dirty="0"/>
          </a:p>
        </p:txBody>
      </p:sp>
      <p:sp>
        <p:nvSpPr>
          <p:cNvPr id="6" name="Text 4"/>
          <p:cNvSpPr/>
          <p:nvPr/>
        </p:nvSpPr>
        <p:spPr>
          <a:xfrm>
            <a:off x="793790" y="455414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Explanation: The explained variance ratio indicates how much of the total variance in the data is explained by each principal component.</a:t>
            </a:r>
            <a:endParaRPr lang="en-US" sz="1750" dirty="0"/>
          </a:p>
        </p:txBody>
      </p:sp>
      <p:sp>
        <p:nvSpPr>
          <p:cNvPr id="7" name="Text 5"/>
          <p:cNvSpPr/>
          <p:nvPr/>
        </p:nvSpPr>
        <p:spPr>
          <a:xfrm>
            <a:off x="793790" y="53592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2D and 3D scatter plots were used to visualize the data in the reduced-dimensional space after applying PCA.</a:t>
            </a:r>
            <a:endParaRPr lang="en-US" sz="1750" dirty="0"/>
          </a:p>
        </p:txBody>
      </p:sp>
      <p:sp>
        <p:nvSpPr>
          <p:cNvPr id="8" name="Text 6"/>
          <p:cNvSpPr/>
          <p:nvPr/>
        </p:nvSpPr>
        <p:spPr>
          <a:xfrm>
            <a:off x="793790" y="580143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This helps in understanding the data structure, identifying clusters, and observing the separation between legitimate and malicious software</a:t>
            </a:r>
            <a:endParaRPr lang="en-US" sz="1750" dirty="0"/>
          </a:p>
        </p:txBody>
      </p:sp>
      <p:pic>
        <p:nvPicPr>
          <p:cNvPr id="9" name="Picture 8">
            <a:extLst>
              <a:ext uri="{FF2B5EF4-FFF2-40B4-BE49-F238E27FC236}">
                <a16:creationId xmlns:a16="http://schemas.microsoft.com/office/drawing/2014/main" id="{14FE2401-6769-71C6-6928-A6C8B413240D}"/>
              </a:ext>
            </a:extLst>
          </p:cNvPr>
          <p:cNvPicPr>
            <a:picLocks noChangeAspect="1"/>
          </p:cNvPicPr>
          <p:nvPr/>
        </p:nvPicPr>
        <p:blipFill>
          <a:blip r:embed="rId3"/>
          <a:stretch>
            <a:fillRect/>
          </a:stretch>
        </p:blipFill>
        <p:spPr>
          <a:xfrm>
            <a:off x="12691068" y="7723091"/>
            <a:ext cx="1838849" cy="5065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60405"/>
            <a:ext cx="9094232"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Model Evaluation and Visualization</a:t>
            </a:r>
            <a:endParaRPr lang="en-US" sz="4450" dirty="0"/>
          </a:p>
        </p:txBody>
      </p:sp>
      <p:sp>
        <p:nvSpPr>
          <p:cNvPr id="3" name="Text 1"/>
          <p:cNvSpPr/>
          <p:nvPr/>
        </p:nvSpPr>
        <p:spPr>
          <a:xfrm>
            <a:off x="793790" y="1086849"/>
            <a:ext cx="3299817"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Model Evaluation Metrics</a:t>
            </a:r>
            <a:endParaRPr lang="en-US" sz="2200" dirty="0"/>
          </a:p>
        </p:txBody>
      </p:sp>
      <p:sp>
        <p:nvSpPr>
          <p:cNvPr id="4" name="Text 2"/>
          <p:cNvSpPr/>
          <p:nvPr/>
        </p:nvSpPr>
        <p:spPr>
          <a:xfrm>
            <a:off x="915592" y="1846652"/>
            <a:ext cx="2575084"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Accuracy</a:t>
            </a:r>
            <a:endParaRPr lang="en-US" sz="1750" dirty="0"/>
          </a:p>
        </p:txBody>
      </p:sp>
      <p:sp>
        <p:nvSpPr>
          <p:cNvPr id="5" name="Text 3"/>
          <p:cNvSpPr/>
          <p:nvPr/>
        </p:nvSpPr>
        <p:spPr>
          <a:xfrm>
            <a:off x="915592" y="2413628"/>
            <a:ext cx="2575084" cy="2540318"/>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The proportion of correctly classified instances (both legitimate and malicious) out of the total number of instances.</a:t>
            </a:r>
            <a:endParaRPr lang="en-US" sz="1750" dirty="0"/>
          </a:p>
        </p:txBody>
      </p:sp>
      <p:sp>
        <p:nvSpPr>
          <p:cNvPr id="8" name="Text 6"/>
          <p:cNvSpPr/>
          <p:nvPr/>
        </p:nvSpPr>
        <p:spPr>
          <a:xfrm>
            <a:off x="5340906" y="1846652"/>
            <a:ext cx="336637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Precision &amp; Recall</a:t>
            </a:r>
            <a:endParaRPr lang="en-US" sz="1750" dirty="0"/>
          </a:p>
        </p:txBody>
      </p:sp>
      <p:sp>
        <p:nvSpPr>
          <p:cNvPr id="9" name="Text 7"/>
          <p:cNvSpPr/>
          <p:nvPr/>
        </p:nvSpPr>
        <p:spPr>
          <a:xfrm>
            <a:off x="5340906" y="2413628"/>
            <a:ext cx="3366373"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1 )The proportion of correctly predicted malicious software out of all instances predicted as malicious.</a:t>
            </a:r>
            <a:endParaRPr lang="en-US" sz="1750" dirty="0"/>
          </a:p>
        </p:txBody>
      </p:sp>
      <p:sp>
        <p:nvSpPr>
          <p:cNvPr id="10" name="Text 8"/>
          <p:cNvSpPr/>
          <p:nvPr/>
        </p:nvSpPr>
        <p:spPr>
          <a:xfrm>
            <a:off x="5340906" y="4069311"/>
            <a:ext cx="336637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2)The proportion of correctly predicted malicious software out of all actual malicious software.</a:t>
            </a:r>
            <a:endParaRPr lang="en-US" sz="1750" dirty="0"/>
          </a:p>
        </p:txBody>
      </p:sp>
      <p:sp>
        <p:nvSpPr>
          <p:cNvPr id="11" name="Text 9"/>
          <p:cNvSpPr/>
          <p:nvPr/>
        </p:nvSpPr>
        <p:spPr>
          <a:xfrm>
            <a:off x="10112363" y="1846652"/>
            <a:ext cx="336637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Cross-Validation: </a:t>
            </a:r>
            <a:r>
              <a:rPr lang="en-US" sz="1750" b="1" i="1" kern="0" spc="-36" dirty="0">
                <a:solidFill>
                  <a:srgbClr val="E5E0DF"/>
                </a:solidFill>
                <a:latin typeface="Inter" pitchFamily="34" charset="0"/>
                <a:ea typeface="Inter" pitchFamily="34" charset="-122"/>
                <a:cs typeface="Inter" pitchFamily="34" charset="-120"/>
              </a:rPr>
              <a:t>final value =15</a:t>
            </a:r>
            <a:endParaRPr lang="en-US" sz="1750" dirty="0"/>
          </a:p>
        </p:txBody>
      </p:sp>
      <p:sp>
        <p:nvSpPr>
          <p:cNvPr id="12" name="Text 10"/>
          <p:cNvSpPr/>
          <p:nvPr/>
        </p:nvSpPr>
        <p:spPr>
          <a:xfrm>
            <a:off x="10112363" y="2413628"/>
            <a:ext cx="3366373" cy="1088708"/>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A technique used to assess how well the model generalizes to unseen data.</a:t>
            </a:r>
            <a:endParaRPr lang="en-US" sz="1750" dirty="0"/>
          </a:p>
        </p:txBody>
      </p:sp>
      <p:sp>
        <p:nvSpPr>
          <p:cNvPr id="13" name="Text 11"/>
          <p:cNvSpPr/>
          <p:nvPr/>
        </p:nvSpPr>
        <p:spPr>
          <a:xfrm>
            <a:off x="10112363" y="3581631"/>
            <a:ext cx="3366373" cy="217741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The data was divided into multiple subsets, and the model is trained and evaluated multiple times, each time using a different subset as the test set.</a:t>
            </a:r>
            <a:endParaRPr lang="en-US" sz="1750" dirty="0"/>
          </a:p>
        </p:txBody>
      </p:sp>
      <p:pic>
        <p:nvPicPr>
          <p:cNvPr id="14" name="Picture 13">
            <a:extLst>
              <a:ext uri="{FF2B5EF4-FFF2-40B4-BE49-F238E27FC236}">
                <a16:creationId xmlns:a16="http://schemas.microsoft.com/office/drawing/2014/main" id="{9CC2A0CD-5F37-3871-5B0C-2708E7869B94}"/>
              </a:ext>
            </a:extLst>
          </p:cNvPr>
          <p:cNvPicPr>
            <a:picLocks noChangeAspect="1"/>
          </p:cNvPicPr>
          <p:nvPr/>
        </p:nvPicPr>
        <p:blipFill>
          <a:blip r:embed="rId3"/>
          <a:stretch>
            <a:fillRect/>
          </a:stretch>
        </p:blipFill>
        <p:spPr>
          <a:xfrm>
            <a:off x="12691068" y="7723091"/>
            <a:ext cx="1838849" cy="5065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5BDF40-B226-B184-ADE9-99F133253960}"/>
              </a:ext>
            </a:extLst>
          </p:cNvPr>
          <p:cNvSpPr txBox="1"/>
          <p:nvPr/>
        </p:nvSpPr>
        <p:spPr>
          <a:xfrm>
            <a:off x="633046" y="411982"/>
            <a:ext cx="4391130" cy="584775"/>
          </a:xfrm>
          <a:prstGeom prst="rect">
            <a:avLst/>
          </a:prstGeom>
          <a:noFill/>
        </p:spPr>
        <p:txBody>
          <a:bodyPr wrap="square" rtlCol="0">
            <a:spAutoFit/>
          </a:bodyPr>
          <a:lstStyle/>
          <a:p>
            <a:r>
              <a:rPr lang="en-IN" sz="3200" dirty="0">
                <a:solidFill>
                  <a:schemeClr val="bg1"/>
                </a:solidFill>
              </a:rPr>
              <a:t>CONFUSION MATRIX</a:t>
            </a:r>
          </a:p>
        </p:txBody>
      </p:sp>
      <p:grpSp>
        <p:nvGrpSpPr>
          <p:cNvPr id="3" name="Group 2">
            <a:extLst>
              <a:ext uri="{FF2B5EF4-FFF2-40B4-BE49-F238E27FC236}">
                <a16:creationId xmlns:a16="http://schemas.microsoft.com/office/drawing/2014/main" id="{EE6382C5-1B06-ED56-2E22-969072E62E8A}"/>
              </a:ext>
            </a:extLst>
          </p:cNvPr>
          <p:cNvGrpSpPr/>
          <p:nvPr/>
        </p:nvGrpSpPr>
        <p:grpSpPr>
          <a:xfrm>
            <a:off x="5250265" y="2344547"/>
            <a:ext cx="1376624" cy="633046"/>
            <a:chOff x="6531429" y="2733152"/>
            <a:chExt cx="1376624" cy="633046"/>
          </a:xfrm>
        </p:grpSpPr>
        <p:sp>
          <p:nvSpPr>
            <p:cNvPr id="4" name="Arrow: Right 3">
              <a:extLst>
                <a:ext uri="{FF2B5EF4-FFF2-40B4-BE49-F238E27FC236}">
                  <a16:creationId xmlns:a16="http://schemas.microsoft.com/office/drawing/2014/main" id="{C3FCC76B-4F52-D756-678C-FBB493967976}"/>
                </a:ext>
              </a:extLst>
            </p:cNvPr>
            <p:cNvSpPr/>
            <p:nvPr/>
          </p:nvSpPr>
          <p:spPr>
            <a:xfrm>
              <a:off x="6531429" y="2733152"/>
              <a:ext cx="1376624" cy="6330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595FA95-2706-EF8E-94EE-662B67FDF2C6}"/>
                </a:ext>
              </a:extLst>
            </p:cNvPr>
            <p:cNvSpPr txBox="1"/>
            <p:nvPr/>
          </p:nvSpPr>
          <p:spPr>
            <a:xfrm>
              <a:off x="6531429" y="2865009"/>
              <a:ext cx="1195754" cy="369332"/>
            </a:xfrm>
            <a:prstGeom prst="rect">
              <a:avLst/>
            </a:prstGeom>
            <a:noFill/>
          </p:spPr>
          <p:txBody>
            <a:bodyPr wrap="square" rtlCol="0">
              <a:spAutoFit/>
            </a:bodyPr>
            <a:lstStyle/>
            <a:p>
              <a:r>
                <a:rPr lang="en-IN" dirty="0"/>
                <a:t>After PCA</a:t>
              </a:r>
            </a:p>
          </p:txBody>
        </p:sp>
      </p:grpSp>
      <p:pic>
        <p:nvPicPr>
          <p:cNvPr id="2054" name="Picture 6">
            <a:extLst>
              <a:ext uri="{FF2B5EF4-FFF2-40B4-BE49-F238E27FC236}">
                <a16:creationId xmlns:a16="http://schemas.microsoft.com/office/drawing/2014/main" id="{29B33224-0097-4AE2-9914-44DB4E635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860" y="4935485"/>
            <a:ext cx="7013748" cy="30794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A688D1-E833-1A24-9199-DAA967BCD4C1}"/>
              </a:ext>
            </a:extLst>
          </p:cNvPr>
          <p:cNvSpPr txBox="1"/>
          <p:nvPr/>
        </p:nvSpPr>
        <p:spPr>
          <a:xfrm>
            <a:off x="1336431" y="6117478"/>
            <a:ext cx="2301072" cy="923330"/>
          </a:xfrm>
          <a:prstGeom prst="rect">
            <a:avLst/>
          </a:prstGeom>
          <a:noFill/>
        </p:spPr>
        <p:txBody>
          <a:bodyPr wrap="square" rtlCol="0">
            <a:spAutoFit/>
          </a:bodyPr>
          <a:lstStyle/>
          <a:p>
            <a:r>
              <a:rPr lang="en-IN" dirty="0">
                <a:solidFill>
                  <a:schemeClr val="bg1"/>
                </a:solidFill>
              </a:rPr>
              <a:t>15 fold cross validation of all models</a:t>
            </a:r>
          </a:p>
        </p:txBody>
      </p:sp>
      <p:pic>
        <p:nvPicPr>
          <p:cNvPr id="7" name="Picture 6">
            <a:extLst>
              <a:ext uri="{FF2B5EF4-FFF2-40B4-BE49-F238E27FC236}">
                <a16:creationId xmlns:a16="http://schemas.microsoft.com/office/drawing/2014/main" id="{7A023742-CE9C-5166-BE72-9686709AAB27}"/>
              </a:ext>
            </a:extLst>
          </p:cNvPr>
          <p:cNvPicPr>
            <a:picLocks noChangeAspect="1"/>
          </p:cNvPicPr>
          <p:nvPr/>
        </p:nvPicPr>
        <p:blipFill>
          <a:blip r:embed="rId3"/>
          <a:stretch>
            <a:fillRect/>
          </a:stretch>
        </p:blipFill>
        <p:spPr>
          <a:xfrm>
            <a:off x="12691068" y="7723091"/>
            <a:ext cx="1838849" cy="506509"/>
          </a:xfrm>
          <a:prstGeom prst="rect">
            <a:avLst/>
          </a:prstGeom>
        </p:spPr>
      </p:pic>
      <p:sp>
        <p:nvSpPr>
          <p:cNvPr id="8" name="TextBox 7">
            <a:extLst>
              <a:ext uri="{FF2B5EF4-FFF2-40B4-BE49-F238E27FC236}">
                <a16:creationId xmlns:a16="http://schemas.microsoft.com/office/drawing/2014/main" id="{1D6DC69C-996E-E27D-D047-A6B69BC7B6B2}"/>
              </a:ext>
            </a:extLst>
          </p:cNvPr>
          <p:cNvSpPr txBox="1"/>
          <p:nvPr/>
        </p:nvSpPr>
        <p:spPr>
          <a:xfrm>
            <a:off x="11381653" y="1622788"/>
            <a:ext cx="3341076" cy="2031325"/>
          </a:xfrm>
          <a:prstGeom prst="rect">
            <a:avLst/>
          </a:prstGeom>
          <a:noFill/>
        </p:spPr>
        <p:txBody>
          <a:bodyPr wrap="square" rtlCol="0">
            <a:spAutoFit/>
          </a:bodyPr>
          <a:lstStyle/>
          <a:p>
            <a:r>
              <a:rPr lang="en-GB" dirty="0">
                <a:solidFill>
                  <a:schemeClr val="bg1"/>
                </a:solidFill>
              </a:rPr>
              <a:t>Precision increased dramatically from ~68.97% → 99.84%→ The model almost never predicts "threat" unless it’s sure — very few false alarms.</a:t>
            </a:r>
          </a:p>
          <a:p>
            <a:r>
              <a:rPr lang="en-GB" dirty="0">
                <a:solidFill>
                  <a:schemeClr val="bg1"/>
                </a:solidFill>
              </a:rPr>
              <a:t>Recall also improved from ~65.97% → 87.91%</a:t>
            </a:r>
            <a:endParaRPr lang="en-IN" dirty="0">
              <a:solidFill>
                <a:schemeClr val="bg1"/>
              </a:solidFill>
            </a:endParaRPr>
          </a:p>
        </p:txBody>
      </p:sp>
      <p:pic>
        <p:nvPicPr>
          <p:cNvPr id="14" name="Picture 13">
            <a:extLst>
              <a:ext uri="{FF2B5EF4-FFF2-40B4-BE49-F238E27FC236}">
                <a16:creationId xmlns:a16="http://schemas.microsoft.com/office/drawing/2014/main" id="{4529C1C2-3DA9-A10A-DCD7-F250431B08A6}"/>
              </a:ext>
            </a:extLst>
          </p:cNvPr>
          <p:cNvPicPr>
            <a:picLocks noChangeAspect="1"/>
          </p:cNvPicPr>
          <p:nvPr/>
        </p:nvPicPr>
        <p:blipFill>
          <a:blip r:embed="rId4"/>
          <a:stretch>
            <a:fillRect/>
          </a:stretch>
        </p:blipFill>
        <p:spPr>
          <a:xfrm>
            <a:off x="834014" y="972276"/>
            <a:ext cx="3707842" cy="3157241"/>
          </a:xfrm>
          <a:prstGeom prst="rect">
            <a:avLst/>
          </a:prstGeom>
        </p:spPr>
      </p:pic>
      <p:pic>
        <p:nvPicPr>
          <p:cNvPr id="15" name="Picture 14">
            <a:extLst>
              <a:ext uri="{FF2B5EF4-FFF2-40B4-BE49-F238E27FC236}">
                <a16:creationId xmlns:a16="http://schemas.microsoft.com/office/drawing/2014/main" id="{60E25107-9998-D30D-6D1B-C4C0089282CC}"/>
              </a:ext>
            </a:extLst>
          </p:cNvPr>
          <p:cNvPicPr>
            <a:picLocks noChangeAspect="1"/>
          </p:cNvPicPr>
          <p:nvPr/>
        </p:nvPicPr>
        <p:blipFill>
          <a:blip r:embed="rId5"/>
          <a:stretch>
            <a:fillRect/>
          </a:stretch>
        </p:blipFill>
        <p:spPr>
          <a:xfrm>
            <a:off x="7119803" y="972276"/>
            <a:ext cx="3451064" cy="3157241"/>
          </a:xfrm>
          <a:prstGeom prst="rect">
            <a:avLst/>
          </a:prstGeom>
        </p:spPr>
      </p:pic>
    </p:spTree>
    <p:extLst>
      <p:ext uri="{BB962C8B-B14F-4D97-AF65-F5344CB8AC3E}">
        <p14:creationId xmlns:p14="http://schemas.microsoft.com/office/powerpoint/2010/main" val="32754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468209"/>
            <a:ext cx="8391406"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ROC Curve and AUC Score</a:t>
            </a:r>
            <a:endParaRPr lang="en-US" sz="4450" dirty="0"/>
          </a:p>
        </p:txBody>
      </p:sp>
      <p:sp>
        <p:nvSpPr>
          <p:cNvPr id="3" name="Text 1"/>
          <p:cNvSpPr/>
          <p:nvPr/>
        </p:nvSpPr>
        <p:spPr>
          <a:xfrm>
            <a:off x="2381429" y="342863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Picture 3">
            <a:extLst>
              <a:ext uri="{FF2B5EF4-FFF2-40B4-BE49-F238E27FC236}">
                <a16:creationId xmlns:a16="http://schemas.microsoft.com/office/drawing/2014/main" id="{344518E7-CFAD-7FFC-A9B6-3334AFB100F8}"/>
              </a:ext>
            </a:extLst>
          </p:cNvPr>
          <p:cNvPicPr>
            <a:picLocks noChangeAspect="1"/>
          </p:cNvPicPr>
          <p:nvPr/>
        </p:nvPicPr>
        <p:blipFill>
          <a:blip r:embed="rId3"/>
          <a:stretch>
            <a:fillRect/>
          </a:stretch>
        </p:blipFill>
        <p:spPr>
          <a:xfrm>
            <a:off x="12691068" y="7723091"/>
            <a:ext cx="1838849" cy="506509"/>
          </a:xfrm>
          <a:prstGeom prst="rect">
            <a:avLst/>
          </a:prstGeom>
        </p:spPr>
      </p:pic>
      <p:pic>
        <p:nvPicPr>
          <p:cNvPr id="1026" name="Picture 2">
            <a:extLst>
              <a:ext uri="{FF2B5EF4-FFF2-40B4-BE49-F238E27FC236}">
                <a16:creationId xmlns:a16="http://schemas.microsoft.com/office/drawing/2014/main" id="{B8E94CFA-BBB1-4C6C-43CC-B24C7CDCD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207" y="1357144"/>
            <a:ext cx="4344265" cy="3385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319AA4-7DB5-3E57-F6EF-E00AF2257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0827" y="1176988"/>
            <a:ext cx="4340917" cy="3385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82C1E3C-4793-DAC2-8C6C-7EB7DB9BCFB2}"/>
              </a:ext>
            </a:extLst>
          </p:cNvPr>
          <p:cNvSpPr txBox="1"/>
          <p:nvPr/>
        </p:nvSpPr>
        <p:spPr>
          <a:xfrm>
            <a:off x="1366592" y="5463117"/>
            <a:ext cx="4029373" cy="1477328"/>
          </a:xfrm>
          <a:prstGeom prst="rect">
            <a:avLst/>
          </a:prstGeom>
          <a:noFill/>
        </p:spPr>
        <p:txBody>
          <a:bodyPr wrap="square" rtlCol="0">
            <a:spAutoFit/>
          </a:bodyPr>
          <a:lstStyle/>
          <a:p>
            <a:r>
              <a:rPr lang="en-GB" dirty="0">
                <a:solidFill>
                  <a:schemeClr val="bg1">
                    <a:lumMod val="95000"/>
                  </a:schemeClr>
                </a:solidFill>
              </a:rPr>
              <a:t>AUC (Area Under the Curve) is a performance metric used to evaluate classification models, specifically in ROC (Receiver Operating Characteristic) curves.</a:t>
            </a:r>
            <a:endParaRPr lang="en-IN" dirty="0">
              <a:solidFill>
                <a:schemeClr val="bg1">
                  <a:lumMod val="95000"/>
                </a:schemeClr>
              </a:solidFill>
            </a:endParaRPr>
          </a:p>
        </p:txBody>
      </p:sp>
      <p:sp>
        <p:nvSpPr>
          <p:cNvPr id="6" name="TextBox 5">
            <a:extLst>
              <a:ext uri="{FF2B5EF4-FFF2-40B4-BE49-F238E27FC236}">
                <a16:creationId xmlns:a16="http://schemas.microsoft.com/office/drawing/2014/main" id="{B680BE1D-048D-4734-2CA5-3BFD982F4D7D}"/>
              </a:ext>
            </a:extLst>
          </p:cNvPr>
          <p:cNvSpPr txBox="1"/>
          <p:nvPr/>
        </p:nvSpPr>
        <p:spPr>
          <a:xfrm>
            <a:off x="8219535" y="5270829"/>
            <a:ext cx="5044273" cy="2031325"/>
          </a:xfrm>
          <a:prstGeom prst="rect">
            <a:avLst/>
          </a:prstGeom>
          <a:noFill/>
        </p:spPr>
        <p:txBody>
          <a:bodyPr wrap="square" rtlCol="0">
            <a:spAutoFit/>
          </a:bodyPr>
          <a:lstStyle/>
          <a:p>
            <a:r>
              <a:rPr lang="en-GB" dirty="0">
                <a:solidFill>
                  <a:schemeClr val="bg1"/>
                </a:solidFill>
              </a:rPr>
              <a:t>The ROC curve shows how well a classification model distinguishes between two classes by plotting the True Positive Rate (TPR) against the False Positive Rate (FPR) at different threshold values. The diagonal line (45-degree line) represents a random guess (AUC = 0.5), while a perfect model reaches (1,1) with an AUC of 1."</a:t>
            </a:r>
            <a:endParaRPr lang="en-IN" dirty="0">
              <a:solidFill>
                <a:schemeClr val="bg1"/>
              </a:solidFill>
            </a:endParaRPr>
          </a:p>
        </p:txBody>
      </p:sp>
      <p:grpSp>
        <p:nvGrpSpPr>
          <p:cNvPr id="9" name="Group 8">
            <a:extLst>
              <a:ext uri="{FF2B5EF4-FFF2-40B4-BE49-F238E27FC236}">
                <a16:creationId xmlns:a16="http://schemas.microsoft.com/office/drawing/2014/main" id="{5E5A7A99-AE71-6E17-5C3B-F97A5620BF73}"/>
              </a:ext>
            </a:extLst>
          </p:cNvPr>
          <p:cNvGrpSpPr/>
          <p:nvPr/>
        </p:nvGrpSpPr>
        <p:grpSpPr>
          <a:xfrm>
            <a:off x="6531429" y="2733152"/>
            <a:ext cx="1376624" cy="633046"/>
            <a:chOff x="6531429" y="2733152"/>
            <a:chExt cx="1376624" cy="633046"/>
          </a:xfrm>
        </p:grpSpPr>
        <p:sp>
          <p:nvSpPr>
            <p:cNvPr id="7" name="Arrow: Right 6">
              <a:extLst>
                <a:ext uri="{FF2B5EF4-FFF2-40B4-BE49-F238E27FC236}">
                  <a16:creationId xmlns:a16="http://schemas.microsoft.com/office/drawing/2014/main" id="{DC1270ED-B852-F116-71A0-ABF0EA7A854D}"/>
                </a:ext>
              </a:extLst>
            </p:cNvPr>
            <p:cNvSpPr/>
            <p:nvPr/>
          </p:nvSpPr>
          <p:spPr>
            <a:xfrm>
              <a:off x="6531429" y="2733152"/>
              <a:ext cx="1376624" cy="63304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1191EAC-1CCA-C256-1FA7-31E7BE62389D}"/>
                </a:ext>
              </a:extLst>
            </p:cNvPr>
            <p:cNvSpPr txBox="1"/>
            <p:nvPr/>
          </p:nvSpPr>
          <p:spPr>
            <a:xfrm>
              <a:off x="6531429" y="2865009"/>
              <a:ext cx="1195754" cy="369332"/>
            </a:xfrm>
            <a:prstGeom prst="rect">
              <a:avLst/>
            </a:prstGeom>
            <a:noFill/>
          </p:spPr>
          <p:txBody>
            <a:bodyPr wrap="square" rtlCol="0">
              <a:spAutoFit/>
            </a:bodyPr>
            <a:lstStyle/>
            <a:p>
              <a:r>
                <a:rPr lang="en-IN" dirty="0"/>
                <a:t>After PCA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E2516-9A87-5894-A485-CDE1F6D2B6B6}"/>
              </a:ext>
            </a:extLst>
          </p:cNvPr>
          <p:cNvPicPr>
            <a:picLocks noChangeAspect="1"/>
          </p:cNvPicPr>
          <p:nvPr/>
        </p:nvPicPr>
        <p:blipFill>
          <a:blip r:embed="rId2"/>
          <a:stretch>
            <a:fillRect/>
          </a:stretch>
        </p:blipFill>
        <p:spPr>
          <a:xfrm>
            <a:off x="12691068" y="7723091"/>
            <a:ext cx="1838849" cy="506509"/>
          </a:xfrm>
          <a:prstGeom prst="rect">
            <a:avLst/>
          </a:prstGeom>
        </p:spPr>
      </p:pic>
      <p:sp>
        <p:nvSpPr>
          <p:cNvPr id="3" name="TextBox 2">
            <a:extLst>
              <a:ext uri="{FF2B5EF4-FFF2-40B4-BE49-F238E27FC236}">
                <a16:creationId xmlns:a16="http://schemas.microsoft.com/office/drawing/2014/main" id="{DBF2B8EF-219B-95FD-D8E6-AC103D4E5880}"/>
              </a:ext>
            </a:extLst>
          </p:cNvPr>
          <p:cNvSpPr txBox="1"/>
          <p:nvPr/>
        </p:nvSpPr>
        <p:spPr>
          <a:xfrm>
            <a:off x="675981" y="422031"/>
            <a:ext cx="5014127" cy="923330"/>
          </a:xfrm>
          <a:prstGeom prst="rect">
            <a:avLst/>
          </a:prstGeom>
          <a:noFill/>
        </p:spPr>
        <p:txBody>
          <a:bodyPr wrap="square" rtlCol="0">
            <a:spAutoFit/>
          </a:bodyPr>
          <a:lstStyle/>
          <a:p>
            <a:r>
              <a:rPr lang="en-IN" sz="5400" b="1" dirty="0">
                <a:solidFill>
                  <a:schemeClr val="bg1"/>
                </a:solidFill>
              </a:rPr>
              <a:t>CONCLUSION</a:t>
            </a:r>
          </a:p>
        </p:txBody>
      </p:sp>
      <p:sp>
        <p:nvSpPr>
          <p:cNvPr id="5" name="TextBox 4">
            <a:extLst>
              <a:ext uri="{FF2B5EF4-FFF2-40B4-BE49-F238E27FC236}">
                <a16:creationId xmlns:a16="http://schemas.microsoft.com/office/drawing/2014/main" id="{40BC8D9E-6B07-9362-90F8-4E36173A20D8}"/>
              </a:ext>
            </a:extLst>
          </p:cNvPr>
          <p:cNvSpPr txBox="1"/>
          <p:nvPr/>
        </p:nvSpPr>
        <p:spPr>
          <a:xfrm>
            <a:off x="675981" y="1901536"/>
            <a:ext cx="11180618" cy="3539430"/>
          </a:xfrm>
          <a:prstGeom prst="rect">
            <a:avLst/>
          </a:prstGeom>
          <a:noFill/>
        </p:spPr>
        <p:txBody>
          <a:bodyPr wrap="square" rtlCol="0">
            <a:spAutoFit/>
          </a:bodyPr>
          <a:lstStyle/>
          <a:p>
            <a:r>
              <a:rPr lang="en-GB" sz="2800" dirty="0">
                <a:solidFill>
                  <a:schemeClr val="bg1"/>
                </a:solidFill>
              </a:rPr>
              <a:t>Principal Component Analysis (PCA) plays a crucial role in network security and the antivirus industry by enhancing threat detection and improving efficiency. By reducing high-dimensional data, PCA helps identify patterns in network traffic, detect anomalies, and enhance intrusion detection systems. It aids in malware classification by extracting key features from large datasets, allowing security systems to operate faster and more accurately. Overall, PCA strengthens cybersecurity by optimizing threat detection while minimizing computational costs</a:t>
            </a:r>
            <a:r>
              <a:rPr lang="en-GB" sz="2800" dirty="0"/>
              <a:t>.</a:t>
            </a:r>
            <a:endParaRPr lang="en-IN" sz="2800" dirty="0"/>
          </a:p>
        </p:txBody>
      </p:sp>
    </p:spTree>
    <p:extLst>
      <p:ext uri="{BB962C8B-B14F-4D97-AF65-F5344CB8AC3E}">
        <p14:creationId xmlns:p14="http://schemas.microsoft.com/office/powerpoint/2010/main" val="244415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404426" y="191135"/>
            <a:ext cx="8669417" cy="684133"/>
          </a:xfrm>
          <a:prstGeom prst="rect">
            <a:avLst/>
          </a:prstGeom>
          <a:noFill/>
          <a:ln/>
        </p:spPr>
        <p:txBody>
          <a:bodyPr wrap="none" lIns="0" tIns="0" rIns="0" bIns="0" rtlCol="0" anchor="t"/>
          <a:lstStyle/>
          <a:p>
            <a:pPr marL="0" indent="0" algn="l">
              <a:lnSpc>
                <a:spcPts val="5350"/>
              </a:lnSpc>
              <a:buNone/>
            </a:pPr>
            <a:r>
              <a:rPr lang="en-US" sz="4300" b="1" kern="0" spc="-129" dirty="0">
                <a:solidFill>
                  <a:srgbClr val="FFFFFF"/>
                </a:solidFill>
                <a:latin typeface="Inter Bold" pitchFamily="34" charset="0"/>
                <a:ea typeface="Inter Bold" pitchFamily="34" charset="-122"/>
                <a:cs typeface="Inter Bold" pitchFamily="34" charset="-120"/>
              </a:rPr>
              <a:t>Data Collection and Preprocessing</a:t>
            </a:r>
            <a:endParaRPr lang="en-US" sz="4300" dirty="0"/>
          </a:p>
        </p:txBody>
      </p:sp>
      <p:sp>
        <p:nvSpPr>
          <p:cNvPr id="4" name="Text 1"/>
          <p:cNvSpPr/>
          <p:nvPr/>
        </p:nvSpPr>
        <p:spPr>
          <a:xfrm>
            <a:off x="404426" y="1203642"/>
            <a:ext cx="13098066" cy="350282"/>
          </a:xfrm>
          <a:prstGeom prst="rect">
            <a:avLst/>
          </a:prstGeom>
          <a:noFill/>
          <a:ln/>
        </p:spPr>
        <p:txBody>
          <a:bodyPr wrap="none" lIns="0" tIns="0" rIns="0" bIns="0" rtlCol="0" anchor="t"/>
          <a:lstStyle/>
          <a:p>
            <a:pPr marL="0" indent="0" algn="l">
              <a:lnSpc>
                <a:spcPts val="2750"/>
              </a:lnSpc>
              <a:buNone/>
            </a:pPr>
            <a:r>
              <a:rPr lang="en-US" sz="1700" b="1" kern="0" spc="-34" dirty="0">
                <a:solidFill>
                  <a:srgbClr val="E5E0DF"/>
                </a:solidFill>
                <a:latin typeface="Inter" pitchFamily="34" charset="0"/>
                <a:ea typeface="Inter" pitchFamily="34" charset="-122"/>
                <a:cs typeface="Inter" pitchFamily="34" charset="-120"/>
              </a:rPr>
              <a:t>Introduction to Data Collection and Preprocessing</a:t>
            </a:r>
            <a:endParaRPr lang="en-US" sz="1700" dirty="0"/>
          </a:p>
        </p:txBody>
      </p:sp>
      <p:sp>
        <p:nvSpPr>
          <p:cNvPr id="5" name="Text 2"/>
          <p:cNvSpPr/>
          <p:nvPr/>
        </p:nvSpPr>
        <p:spPr>
          <a:xfrm>
            <a:off x="404426" y="1800146"/>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kern="0" spc="-34" dirty="0">
                <a:solidFill>
                  <a:srgbClr val="E5E0DF"/>
                </a:solidFill>
                <a:latin typeface="Inter" pitchFamily="34" charset="0"/>
                <a:ea typeface="Inter" pitchFamily="34" charset="-122"/>
                <a:cs typeface="Inter" pitchFamily="34" charset="-120"/>
              </a:rPr>
              <a:t> Data preprocessing is a crucial first step in any machine learning project as it directly impacts the quality of the model's output.</a:t>
            </a:r>
            <a:endParaRPr lang="en-US" sz="1700" dirty="0"/>
          </a:p>
        </p:txBody>
      </p:sp>
      <p:sp>
        <p:nvSpPr>
          <p:cNvPr id="6" name="Text 3"/>
          <p:cNvSpPr/>
          <p:nvPr/>
        </p:nvSpPr>
        <p:spPr>
          <a:xfrm>
            <a:off x="404426" y="2522246"/>
            <a:ext cx="13098066" cy="350282"/>
          </a:xfrm>
          <a:prstGeom prst="rect">
            <a:avLst/>
          </a:prstGeom>
          <a:noFill/>
          <a:ln/>
        </p:spPr>
        <p:txBody>
          <a:bodyPr wrap="none" lIns="0" tIns="0" rIns="0" bIns="0" rtlCol="0" anchor="t"/>
          <a:lstStyle/>
          <a:p>
            <a:pPr marL="342900" indent="-342900" algn="l">
              <a:lnSpc>
                <a:spcPts val="2750"/>
              </a:lnSpc>
              <a:buSzPct val="100000"/>
              <a:buChar char="•"/>
            </a:pPr>
            <a:r>
              <a:rPr lang="en-US" sz="1700" kern="0" spc="-34" dirty="0">
                <a:solidFill>
                  <a:srgbClr val="E5E0DF"/>
                </a:solidFill>
                <a:latin typeface="Inter" pitchFamily="34" charset="0"/>
                <a:ea typeface="Inter" pitchFamily="34" charset="-122"/>
                <a:cs typeface="Inter" pitchFamily="34" charset="-120"/>
              </a:rPr>
              <a:t> It involves cleaning, transforming, and preparing raw data to make it suitable for machine learning algorithms.</a:t>
            </a:r>
            <a:endParaRPr lang="en-US" sz="1700" dirty="0"/>
          </a:p>
        </p:txBody>
      </p:sp>
      <p:sp>
        <p:nvSpPr>
          <p:cNvPr id="7" name="Text 4"/>
          <p:cNvSpPr/>
          <p:nvPr/>
        </p:nvSpPr>
        <p:spPr>
          <a:xfrm>
            <a:off x="404426" y="3359555"/>
            <a:ext cx="13301526" cy="350282"/>
          </a:xfrm>
          <a:prstGeom prst="rect">
            <a:avLst/>
          </a:prstGeom>
          <a:noFill/>
          <a:ln/>
        </p:spPr>
        <p:txBody>
          <a:bodyPr wrap="none" lIns="0" tIns="0" rIns="0" bIns="0" rtlCol="0" anchor="t"/>
          <a:lstStyle/>
          <a:p>
            <a:pPr marL="342900" indent="-342900" algn="l">
              <a:lnSpc>
                <a:spcPts val="2750"/>
              </a:lnSpc>
              <a:buSzPct val="100000"/>
              <a:buChar char="•"/>
            </a:pPr>
            <a:r>
              <a:rPr lang="en-US" sz="1700" kern="0" spc="-34" dirty="0">
                <a:solidFill>
                  <a:srgbClr val="E5E0DF"/>
                </a:solidFill>
                <a:latin typeface="Inter" pitchFamily="34" charset="0"/>
                <a:ea typeface="Inter" pitchFamily="34" charset="-122"/>
                <a:cs typeface="Inter" pitchFamily="34" charset="-120"/>
              </a:rPr>
              <a:t> The dataset used in this project was sourced from virus total,</a:t>
            </a:r>
          </a:p>
          <a:p>
            <a:pPr algn="l">
              <a:lnSpc>
                <a:spcPts val="2750"/>
              </a:lnSpc>
              <a:buSzPct val="100000"/>
            </a:pPr>
            <a:r>
              <a:rPr lang="en-US" sz="1700" kern="0" spc="-34" dirty="0">
                <a:solidFill>
                  <a:srgbClr val="E5E0DF"/>
                </a:solidFill>
                <a:latin typeface="Inter" pitchFamily="34" charset="0"/>
                <a:ea typeface="Inter" pitchFamily="34" charset="-122"/>
                <a:cs typeface="Inter" pitchFamily="34" charset="-120"/>
              </a:rPr>
              <a:t>         containing various features of software applications.</a:t>
            </a:r>
            <a:endParaRPr lang="en-US" sz="1700" dirty="0"/>
          </a:p>
        </p:txBody>
      </p:sp>
      <p:pic>
        <p:nvPicPr>
          <p:cNvPr id="9" name="Picture 8">
            <a:extLst>
              <a:ext uri="{FF2B5EF4-FFF2-40B4-BE49-F238E27FC236}">
                <a16:creationId xmlns:a16="http://schemas.microsoft.com/office/drawing/2014/main" id="{01B13790-8C99-2167-81FF-ABD0F74D989A}"/>
              </a:ext>
            </a:extLst>
          </p:cNvPr>
          <p:cNvPicPr>
            <a:picLocks noChangeAspect="1"/>
          </p:cNvPicPr>
          <p:nvPr/>
        </p:nvPicPr>
        <p:blipFill>
          <a:blip r:embed="rId3"/>
          <a:stretch>
            <a:fillRect/>
          </a:stretch>
        </p:blipFill>
        <p:spPr>
          <a:xfrm>
            <a:off x="12691068" y="7723091"/>
            <a:ext cx="1838849" cy="506509"/>
          </a:xfrm>
          <a:prstGeom prst="rect">
            <a:avLst/>
          </a:prstGeom>
        </p:spPr>
      </p:pic>
      <p:pic>
        <p:nvPicPr>
          <p:cNvPr id="11" name="Picture 10">
            <a:extLst>
              <a:ext uri="{FF2B5EF4-FFF2-40B4-BE49-F238E27FC236}">
                <a16:creationId xmlns:a16="http://schemas.microsoft.com/office/drawing/2014/main" id="{C265823E-77F6-402F-1177-C207BB79051A}"/>
              </a:ext>
            </a:extLst>
          </p:cNvPr>
          <p:cNvPicPr>
            <a:picLocks noChangeAspect="1"/>
          </p:cNvPicPr>
          <p:nvPr/>
        </p:nvPicPr>
        <p:blipFill>
          <a:blip r:embed="rId4"/>
          <a:stretch>
            <a:fillRect/>
          </a:stretch>
        </p:blipFill>
        <p:spPr>
          <a:xfrm>
            <a:off x="7315200" y="3194279"/>
            <a:ext cx="7146253" cy="4745798"/>
          </a:xfrm>
          <a:prstGeom prst="rect">
            <a:avLst/>
          </a:prstGeom>
        </p:spPr>
      </p:pic>
      <p:sp>
        <p:nvSpPr>
          <p:cNvPr id="8" name="Text 5"/>
          <p:cNvSpPr/>
          <p:nvPr/>
        </p:nvSpPr>
        <p:spPr>
          <a:xfrm>
            <a:off x="404426" y="4555913"/>
            <a:ext cx="6910774" cy="700564"/>
          </a:xfrm>
          <a:prstGeom prst="rect">
            <a:avLst/>
          </a:prstGeom>
          <a:noFill/>
          <a:ln/>
        </p:spPr>
        <p:txBody>
          <a:bodyPr wrap="square" lIns="0" tIns="0" rIns="0" bIns="0" rtlCol="0" anchor="t"/>
          <a:lstStyle/>
          <a:p>
            <a:pPr marL="342900" indent="-342900" algn="l">
              <a:lnSpc>
                <a:spcPts val="2750"/>
              </a:lnSpc>
              <a:buSzPct val="100000"/>
              <a:buChar char="•"/>
            </a:pPr>
            <a:r>
              <a:rPr lang="en-US" sz="1700" kern="0" spc="-34" dirty="0">
                <a:solidFill>
                  <a:srgbClr val="E5E0DF"/>
                </a:solidFill>
                <a:latin typeface="Inter" pitchFamily="34" charset="0"/>
                <a:ea typeface="Inter" pitchFamily="34" charset="-122"/>
                <a:cs typeface="Inter" pitchFamily="34" charset="-120"/>
              </a:rPr>
              <a:t> Initial preprocessing involved removing duplicate entries and irrelevant attributes to ensure data quality and focus on pertinent information.</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0334" y="605552"/>
            <a:ext cx="6058495" cy="687824"/>
          </a:xfrm>
          <a:prstGeom prst="rect">
            <a:avLst/>
          </a:prstGeom>
          <a:noFill/>
          <a:ln/>
        </p:spPr>
        <p:txBody>
          <a:bodyPr wrap="none" lIns="0" tIns="0" rIns="0" bIns="0" rtlCol="0" anchor="t"/>
          <a:lstStyle/>
          <a:p>
            <a:pPr marL="0" indent="0" algn="l">
              <a:lnSpc>
                <a:spcPts val="5400"/>
              </a:lnSpc>
              <a:buNone/>
            </a:pPr>
            <a:r>
              <a:rPr lang="en-US" sz="4300" b="1" kern="0" spc="-130" dirty="0">
                <a:solidFill>
                  <a:srgbClr val="FFFFFF"/>
                </a:solidFill>
                <a:latin typeface="Inter Bold" pitchFamily="34" charset="0"/>
                <a:ea typeface="Inter Bold" pitchFamily="34" charset="-122"/>
                <a:cs typeface="Inter Bold" pitchFamily="34" charset="-120"/>
              </a:rPr>
              <a:t>Preprocessing Methods</a:t>
            </a:r>
            <a:endParaRPr lang="en-US" sz="4300" dirty="0"/>
          </a:p>
        </p:txBody>
      </p:sp>
      <p:sp>
        <p:nvSpPr>
          <p:cNvPr id="3" name="Text 1"/>
          <p:cNvSpPr/>
          <p:nvPr/>
        </p:nvSpPr>
        <p:spPr>
          <a:xfrm>
            <a:off x="770334" y="1733550"/>
            <a:ext cx="13089731" cy="352187"/>
          </a:xfrm>
          <a:prstGeom prst="rect">
            <a:avLst/>
          </a:prstGeom>
          <a:noFill/>
          <a:ln/>
        </p:spPr>
        <p:txBody>
          <a:bodyPr wrap="none" lIns="0" tIns="0" rIns="0" bIns="0" rtlCol="0" anchor="t"/>
          <a:lstStyle/>
          <a:p>
            <a:pPr marL="0" indent="0" algn="l">
              <a:lnSpc>
                <a:spcPts val="2750"/>
              </a:lnSpc>
              <a:buNone/>
            </a:pPr>
            <a:r>
              <a:rPr lang="en-US" sz="1700" kern="0" spc="-35" dirty="0">
                <a:solidFill>
                  <a:srgbClr val="E5E0DF"/>
                </a:solidFill>
                <a:latin typeface="Inter" pitchFamily="34" charset="0"/>
                <a:ea typeface="Inter" pitchFamily="34" charset="-122"/>
                <a:cs typeface="Inter" pitchFamily="34" charset="-120"/>
              </a:rPr>
              <a:t>Data Preprocessing Methods</a:t>
            </a:r>
            <a:endParaRPr lang="en-US" sz="1700" dirty="0"/>
          </a:p>
        </p:txBody>
      </p:sp>
      <p:sp>
        <p:nvSpPr>
          <p:cNvPr id="4" name="Text 2"/>
          <p:cNvSpPr/>
          <p:nvPr/>
        </p:nvSpPr>
        <p:spPr>
          <a:xfrm>
            <a:off x="770334" y="2553295"/>
            <a:ext cx="2751177" cy="343853"/>
          </a:xfrm>
          <a:prstGeom prst="rect">
            <a:avLst/>
          </a:prstGeom>
          <a:noFill/>
          <a:ln/>
        </p:spPr>
        <p:txBody>
          <a:bodyPr wrap="none" lIns="0" tIns="0" rIns="0" bIns="0" rtlCol="0" anchor="t"/>
          <a:lstStyle/>
          <a:p>
            <a:pPr marL="0" indent="0" algn="l">
              <a:lnSpc>
                <a:spcPts val="2700"/>
              </a:lnSpc>
              <a:buNone/>
            </a:pPr>
            <a:r>
              <a:rPr lang="en-US" sz="2150" b="1" kern="0" spc="-65" dirty="0">
                <a:solidFill>
                  <a:srgbClr val="FFFFFF"/>
                </a:solidFill>
                <a:latin typeface="Inter Bold" pitchFamily="34" charset="0"/>
                <a:ea typeface="Inter Bold" pitchFamily="34" charset="-122"/>
                <a:cs typeface="Inter Bold" pitchFamily="34" charset="-120"/>
              </a:rPr>
              <a:t>One-Hot Encoding:</a:t>
            </a:r>
            <a:endParaRPr lang="en-US" sz="2150" dirty="0"/>
          </a:p>
        </p:txBody>
      </p:sp>
      <p:sp>
        <p:nvSpPr>
          <p:cNvPr id="5" name="Text 3"/>
          <p:cNvSpPr/>
          <p:nvPr/>
        </p:nvSpPr>
        <p:spPr>
          <a:xfrm>
            <a:off x="770334" y="3117175"/>
            <a:ext cx="6276380" cy="1056561"/>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This technique was applied to categorical variables, specifically file names, converting them into a binary matrix representation.</a:t>
            </a:r>
            <a:endParaRPr lang="en-US" sz="1700" dirty="0"/>
          </a:p>
        </p:txBody>
      </p:sp>
      <p:sp>
        <p:nvSpPr>
          <p:cNvPr id="6" name="Text 4"/>
          <p:cNvSpPr/>
          <p:nvPr/>
        </p:nvSpPr>
        <p:spPr>
          <a:xfrm>
            <a:off x="770334" y="4250769"/>
            <a:ext cx="6276380" cy="1056561"/>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Explanation: Each unique category becomes a binary column, indicating the presence or absence of that category for each data point.</a:t>
            </a:r>
            <a:endParaRPr lang="en-US" sz="1700" dirty="0"/>
          </a:p>
        </p:txBody>
      </p:sp>
      <p:sp>
        <p:nvSpPr>
          <p:cNvPr id="7" name="Text 5"/>
          <p:cNvSpPr/>
          <p:nvPr/>
        </p:nvSpPr>
        <p:spPr>
          <a:xfrm>
            <a:off x="770334" y="5384363"/>
            <a:ext cx="6276380" cy="1056561"/>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Benefit: Allows machine learning algorithms to effectively utilize categorical data, which they cannot directly process in its original form.</a:t>
            </a:r>
            <a:endParaRPr lang="en-US" sz="1700" dirty="0"/>
          </a:p>
        </p:txBody>
      </p:sp>
      <p:sp>
        <p:nvSpPr>
          <p:cNvPr id="8" name="Text 6"/>
          <p:cNvSpPr/>
          <p:nvPr/>
        </p:nvSpPr>
        <p:spPr>
          <a:xfrm>
            <a:off x="7591306" y="2553295"/>
            <a:ext cx="2751177" cy="343853"/>
          </a:xfrm>
          <a:prstGeom prst="rect">
            <a:avLst/>
          </a:prstGeom>
          <a:noFill/>
          <a:ln/>
        </p:spPr>
        <p:txBody>
          <a:bodyPr wrap="none" lIns="0" tIns="0" rIns="0" bIns="0" rtlCol="0" anchor="t"/>
          <a:lstStyle/>
          <a:p>
            <a:pPr marL="0" indent="0" algn="l">
              <a:lnSpc>
                <a:spcPts val="2700"/>
              </a:lnSpc>
              <a:buNone/>
            </a:pPr>
            <a:r>
              <a:rPr lang="en-US" sz="2150" b="1" kern="0" spc="-65" dirty="0">
                <a:solidFill>
                  <a:srgbClr val="FFFFFF"/>
                </a:solidFill>
                <a:latin typeface="Inter Bold" pitchFamily="34" charset="0"/>
                <a:ea typeface="Inter Bold" pitchFamily="34" charset="-122"/>
                <a:cs typeface="Inter Bold" pitchFamily="34" charset="-120"/>
              </a:rPr>
              <a:t>Scaling</a:t>
            </a:r>
            <a:endParaRPr lang="en-US" sz="2150" dirty="0"/>
          </a:p>
        </p:txBody>
      </p:sp>
      <p:sp>
        <p:nvSpPr>
          <p:cNvPr id="9" name="Text 7"/>
          <p:cNvSpPr/>
          <p:nvPr/>
        </p:nvSpPr>
        <p:spPr>
          <a:xfrm>
            <a:off x="7591306" y="3117175"/>
            <a:ext cx="6276380" cy="704374"/>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StandardScaler and MinMaxScaler were employed to normalize the distribution of numerical features.</a:t>
            </a:r>
            <a:endParaRPr lang="en-US" sz="1700" dirty="0"/>
          </a:p>
        </p:txBody>
      </p:sp>
      <p:sp>
        <p:nvSpPr>
          <p:cNvPr id="10" name="Text 8"/>
          <p:cNvSpPr/>
          <p:nvPr/>
        </p:nvSpPr>
        <p:spPr>
          <a:xfrm>
            <a:off x="7591306" y="3898582"/>
            <a:ext cx="6276380" cy="352187"/>
          </a:xfrm>
          <a:prstGeom prst="rect">
            <a:avLst/>
          </a:prstGeom>
          <a:noFill/>
          <a:ln/>
        </p:spPr>
        <p:txBody>
          <a:bodyPr wrap="none" lIns="0" tIns="0" rIns="0" bIns="0" rtlCol="0" anchor="t"/>
          <a:lstStyle/>
          <a:p>
            <a:pPr algn="l">
              <a:lnSpc>
                <a:spcPts val="2750"/>
              </a:lnSpc>
              <a:buSzPct val="100000"/>
            </a:pPr>
            <a:r>
              <a:rPr lang="en-US" sz="1700" kern="0" spc="-35" dirty="0">
                <a:solidFill>
                  <a:srgbClr val="E5E0DF"/>
                </a:solidFill>
                <a:latin typeface="Inter" pitchFamily="34" charset="0"/>
                <a:ea typeface="Inter" pitchFamily="34" charset="-122"/>
                <a:cs typeface="Inter" pitchFamily="34" charset="-120"/>
              </a:rPr>
              <a:t>Explanation:</a:t>
            </a:r>
            <a:endParaRPr lang="en-US" sz="1700" dirty="0"/>
          </a:p>
        </p:txBody>
      </p:sp>
      <p:sp>
        <p:nvSpPr>
          <p:cNvPr id="11" name="Text 9"/>
          <p:cNvSpPr/>
          <p:nvPr/>
        </p:nvSpPr>
        <p:spPr>
          <a:xfrm>
            <a:off x="7591306" y="4327803"/>
            <a:ext cx="6276380" cy="704374"/>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StandardScaler transforms features to have a mean of zero and a standard deviation of one.</a:t>
            </a:r>
            <a:endParaRPr lang="en-US" sz="1700" dirty="0"/>
          </a:p>
        </p:txBody>
      </p:sp>
      <p:sp>
        <p:nvSpPr>
          <p:cNvPr id="12" name="Text 10"/>
          <p:cNvSpPr/>
          <p:nvPr/>
        </p:nvSpPr>
        <p:spPr>
          <a:xfrm>
            <a:off x="7591306" y="5109210"/>
            <a:ext cx="6276380" cy="704374"/>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MinMaxScaler scales features to a specific range (e.g., 0 to 1).</a:t>
            </a:r>
            <a:endParaRPr lang="en-US" sz="1700" dirty="0"/>
          </a:p>
        </p:txBody>
      </p:sp>
      <p:sp>
        <p:nvSpPr>
          <p:cNvPr id="13" name="Text 11"/>
          <p:cNvSpPr/>
          <p:nvPr/>
        </p:nvSpPr>
        <p:spPr>
          <a:xfrm>
            <a:off x="7591306" y="5890617"/>
            <a:ext cx="6276380" cy="1056561"/>
          </a:xfrm>
          <a:prstGeom prst="rect">
            <a:avLst/>
          </a:prstGeom>
          <a:noFill/>
          <a:ln/>
        </p:spPr>
        <p:txBody>
          <a:bodyPr wrap="square" lIns="0" tIns="0" rIns="0" bIns="0" rtlCol="0" anchor="t"/>
          <a:lstStyle/>
          <a:p>
            <a:pPr marL="342900" indent="-342900" algn="l">
              <a:lnSpc>
                <a:spcPts val="2750"/>
              </a:lnSpc>
              <a:buSzPct val="100000"/>
              <a:buChar char="•"/>
            </a:pPr>
            <a:r>
              <a:rPr lang="en-US" sz="1700" kern="0" spc="-35" dirty="0">
                <a:solidFill>
                  <a:srgbClr val="E5E0DF"/>
                </a:solidFill>
                <a:latin typeface="Inter" pitchFamily="34" charset="0"/>
                <a:ea typeface="Inter" pitchFamily="34" charset="-122"/>
                <a:cs typeface="Inter" pitchFamily="34" charset="-120"/>
              </a:rPr>
              <a:t>Benefit: Ensures that all features contribute equally to the model training process, preventing features with larger scales from dominating</a:t>
            </a:r>
            <a:endParaRPr lang="en-US" sz="1700" dirty="0"/>
          </a:p>
        </p:txBody>
      </p:sp>
      <p:sp>
        <p:nvSpPr>
          <p:cNvPr id="14" name="Text 12"/>
          <p:cNvSpPr/>
          <p:nvPr/>
        </p:nvSpPr>
        <p:spPr>
          <a:xfrm>
            <a:off x="770334" y="7271742"/>
            <a:ext cx="13089731" cy="352187"/>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15" name="Picture 14">
            <a:extLst>
              <a:ext uri="{FF2B5EF4-FFF2-40B4-BE49-F238E27FC236}">
                <a16:creationId xmlns:a16="http://schemas.microsoft.com/office/drawing/2014/main" id="{581ED98A-EF6A-B35F-3A60-F2C87EC2D01C}"/>
              </a:ext>
            </a:extLst>
          </p:cNvPr>
          <p:cNvPicPr>
            <a:picLocks noChangeAspect="1"/>
          </p:cNvPicPr>
          <p:nvPr/>
        </p:nvPicPr>
        <p:blipFill>
          <a:blip r:embed="rId3"/>
          <a:stretch>
            <a:fillRect/>
          </a:stretch>
        </p:blipFill>
        <p:spPr>
          <a:xfrm>
            <a:off x="12691068" y="7723091"/>
            <a:ext cx="1838849" cy="5065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39540"/>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Model Training: </a:t>
            </a:r>
            <a:endParaRPr lang="en-US" sz="4450" dirty="0"/>
          </a:p>
        </p:txBody>
      </p:sp>
      <p:sp>
        <p:nvSpPr>
          <p:cNvPr id="3" name="Text 1"/>
          <p:cNvSpPr/>
          <p:nvPr/>
        </p:nvSpPr>
        <p:spPr>
          <a:xfrm>
            <a:off x="793790" y="2473404"/>
            <a:ext cx="4536519" cy="566976"/>
          </a:xfrm>
          <a:prstGeom prst="rect">
            <a:avLst/>
          </a:prstGeom>
          <a:noFill/>
          <a:ln/>
        </p:spPr>
        <p:txBody>
          <a:bodyPr wrap="none" lIns="0" tIns="0" rIns="0" bIns="0" rtlCol="0" anchor="t"/>
          <a:lstStyle/>
          <a:p>
            <a:pPr marL="0" indent="0" algn="l">
              <a:lnSpc>
                <a:spcPts val="4450"/>
              </a:lnSpc>
              <a:buNone/>
            </a:pPr>
            <a:r>
              <a:rPr lang="en-US" sz="3550" b="1" kern="0" spc="-107" dirty="0">
                <a:solidFill>
                  <a:srgbClr val="FFFFFF"/>
                </a:solidFill>
                <a:latin typeface="Inter Bold" pitchFamily="34" charset="0"/>
                <a:ea typeface="Inter Bold" pitchFamily="34" charset="-122"/>
                <a:cs typeface="Inter Bold" pitchFamily="34" charset="-120"/>
              </a:rPr>
              <a:t>Random Forest</a:t>
            </a:r>
            <a:endParaRPr lang="en-US" sz="3550" dirty="0"/>
          </a:p>
        </p:txBody>
      </p:sp>
      <p:sp>
        <p:nvSpPr>
          <p:cNvPr id="4" name="Text 2"/>
          <p:cNvSpPr/>
          <p:nvPr/>
        </p:nvSpPr>
        <p:spPr>
          <a:xfrm>
            <a:off x="793790" y="366402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Random Forest is an ensemble learning method known for its high accuracy and robustness and ability to work in most cases.</a:t>
            </a:r>
            <a:endParaRPr lang="en-US" sz="1750" dirty="0"/>
          </a:p>
        </p:txBody>
      </p:sp>
      <p:sp>
        <p:nvSpPr>
          <p:cNvPr id="5" name="Text 3"/>
          <p:cNvSpPr/>
          <p:nvPr/>
        </p:nvSpPr>
        <p:spPr>
          <a:xfrm>
            <a:off x="793790" y="435953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It operates by constructing a multitude of decision trees during training and combining their predictions.</a:t>
            </a:r>
            <a:endParaRPr lang="en-US" sz="1750" dirty="0"/>
          </a:p>
        </p:txBody>
      </p:sp>
      <p:sp>
        <p:nvSpPr>
          <p:cNvPr id="6" name="Text 4"/>
          <p:cNvSpPr/>
          <p:nvPr/>
        </p:nvSpPr>
        <p:spPr>
          <a:xfrm>
            <a:off x="793790" y="49113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Each tree in the forest is trained on a random subset of the data and a random subset of the features.</a:t>
            </a:r>
            <a:endParaRPr lang="en-US" sz="1750" dirty="0"/>
          </a:p>
        </p:txBody>
      </p:sp>
      <p:sp>
        <p:nvSpPr>
          <p:cNvPr id="7" name="Text 5"/>
          <p:cNvSpPr/>
          <p:nvPr/>
        </p:nvSpPr>
        <p:spPr>
          <a:xfrm>
            <a:off x="793790" y="535352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This randomness helps to reduce overfitting and improve the model's ability to generalize to unseen data.</a:t>
            </a:r>
            <a:endParaRPr lang="en-US" sz="1750" dirty="0"/>
          </a:p>
        </p:txBody>
      </p:sp>
      <p:sp>
        <p:nvSpPr>
          <p:cNvPr id="8" name="Text 6"/>
          <p:cNvSpPr/>
          <p:nvPr/>
        </p:nvSpPr>
        <p:spPr>
          <a:xfrm>
            <a:off x="793790" y="5795724"/>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Provides improved predictive accuracy compared to individual decision trees and offers inherent feature importance ranking.</a:t>
            </a:r>
            <a:endParaRPr lang="en-US" sz="1750" dirty="0"/>
          </a:p>
        </p:txBody>
      </p:sp>
      <p:pic>
        <p:nvPicPr>
          <p:cNvPr id="9" name="Picture 8">
            <a:extLst>
              <a:ext uri="{FF2B5EF4-FFF2-40B4-BE49-F238E27FC236}">
                <a16:creationId xmlns:a16="http://schemas.microsoft.com/office/drawing/2014/main" id="{2F2C1B8D-4C5A-CE3F-9B55-9B24395B18E3}"/>
              </a:ext>
            </a:extLst>
          </p:cNvPr>
          <p:cNvPicPr>
            <a:picLocks noChangeAspect="1"/>
          </p:cNvPicPr>
          <p:nvPr/>
        </p:nvPicPr>
        <p:blipFill>
          <a:blip r:embed="rId3"/>
          <a:stretch>
            <a:fillRect/>
          </a:stretch>
        </p:blipFill>
        <p:spPr>
          <a:xfrm>
            <a:off x="12691068" y="7723091"/>
            <a:ext cx="1838849" cy="5065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29120"/>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Random Forest Implementation</a:t>
            </a:r>
            <a:endParaRPr lang="en-US" sz="4450" dirty="0"/>
          </a:p>
        </p:txBody>
      </p:sp>
      <p:sp>
        <p:nvSpPr>
          <p:cNvPr id="4" name="Shape 1"/>
          <p:cNvSpPr/>
          <p:nvPr/>
        </p:nvSpPr>
        <p:spPr>
          <a:xfrm>
            <a:off x="6280190" y="3541990"/>
            <a:ext cx="510302" cy="510302"/>
          </a:xfrm>
          <a:prstGeom prst="roundRect">
            <a:avLst>
              <a:gd name="adj" fmla="val 18669"/>
            </a:avLst>
          </a:prstGeom>
          <a:solidFill>
            <a:srgbClr val="110080"/>
          </a:solidFill>
          <a:ln w="7620">
            <a:solidFill>
              <a:srgbClr val="2A1999"/>
            </a:solidFill>
            <a:prstDash val="solid"/>
          </a:ln>
        </p:spPr>
      </p:sp>
      <p:pic>
        <p:nvPicPr>
          <p:cNvPr id="5" name="Image 1" descr="preencoded.png"/>
          <p:cNvPicPr>
            <a:picLocks noChangeAspect="1"/>
          </p:cNvPicPr>
          <p:nvPr/>
        </p:nvPicPr>
        <p:blipFill>
          <a:blip r:embed="rId4"/>
          <a:stretch>
            <a:fillRect/>
          </a:stretch>
        </p:blipFill>
        <p:spPr>
          <a:xfrm>
            <a:off x="6365260" y="3584496"/>
            <a:ext cx="340162" cy="425291"/>
          </a:xfrm>
          <a:prstGeom prst="rect">
            <a:avLst/>
          </a:prstGeom>
        </p:spPr>
      </p:pic>
      <p:sp>
        <p:nvSpPr>
          <p:cNvPr id="6" name="Text 2"/>
          <p:cNvSpPr/>
          <p:nvPr/>
        </p:nvSpPr>
        <p:spPr>
          <a:xfrm>
            <a:off x="7017306" y="3541990"/>
            <a:ext cx="2927747"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Random Forest Classifier was trained on the preprocessed dataset to classify different files</a:t>
            </a:r>
          </a:p>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as either legitimate or malicious.</a:t>
            </a:r>
            <a:endParaRPr lang="en-US" sz="1750" dirty="0"/>
          </a:p>
        </p:txBody>
      </p:sp>
      <p:sp>
        <p:nvSpPr>
          <p:cNvPr id="7" name="Shape 3"/>
          <p:cNvSpPr/>
          <p:nvPr/>
        </p:nvSpPr>
        <p:spPr>
          <a:xfrm>
            <a:off x="10171867" y="3541990"/>
            <a:ext cx="510302" cy="510302"/>
          </a:xfrm>
          <a:prstGeom prst="roundRect">
            <a:avLst>
              <a:gd name="adj" fmla="val 18669"/>
            </a:avLst>
          </a:prstGeom>
          <a:solidFill>
            <a:srgbClr val="110080"/>
          </a:solidFill>
          <a:ln w="7620">
            <a:solidFill>
              <a:srgbClr val="2A1999"/>
            </a:solidFill>
            <a:prstDash val="solid"/>
          </a:ln>
        </p:spPr>
      </p:sp>
      <p:pic>
        <p:nvPicPr>
          <p:cNvPr id="8" name="Image 2" descr="preencoded.png"/>
          <p:cNvPicPr>
            <a:picLocks noChangeAspect="1"/>
          </p:cNvPicPr>
          <p:nvPr/>
        </p:nvPicPr>
        <p:blipFill>
          <a:blip r:embed="rId5"/>
          <a:stretch>
            <a:fillRect/>
          </a:stretch>
        </p:blipFill>
        <p:spPr>
          <a:xfrm>
            <a:off x="10256937" y="3584496"/>
            <a:ext cx="340162" cy="425291"/>
          </a:xfrm>
          <a:prstGeom prst="rect">
            <a:avLst/>
          </a:prstGeom>
        </p:spPr>
      </p:pic>
      <p:sp>
        <p:nvSpPr>
          <p:cNvPr id="9" name="Text 4"/>
          <p:cNvSpPr/>
          <p:nvPr/>
        </p:nvSpPr>
        <p:spPr>
          <a:xfrm>
            <a:off x="10908983" y="3541990"/>
            <a:ext cx="2927747" cy="254031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Key parameters of the Random Forest model (e.g., the number of trees, maximum depth of trees) were set and potentially tuned to optimize performance.</a:t>
            </a:r>
            <a:endParaRPr lang="en-US" sz="1750" dirty="0"/>
          </a:p>
        </p:txBody>
      </p:sp>
      <p:sp>
        <p:nvSpPr>
          <p:cNvPr id="10" name="Text 5"/>
          <p:cNvSpPr/>
          <p:nvPr/>
        </p:nvSpPr>
        <p:spPr>
          <a:xfrm>
            <a:off x="6280190" y="633745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1" name="Picture 10">
            <a:extLst>
              <a:ext uri="{FF2B5EF4-FFF2-40B4-BE49-F238E27FC236}">
                <a16:creationId xmlns:a16="http://schemas.microsoft.com/office/drawing/2014/main" id="{51C01235-E1A9-3C59-B8C1-4EDD26E0507B}"/>
              </a:ext>
            </a:extLst>
          </p:cNvPr>
          <p:cNvPicPr>
            <a:picLocks noChangeAspect="1"/>
          </p:cNvPicPr>
          <p:nvPr/>
        </p:nvPicPr>
        <p:blipFill>
          <a:blip r:embed="rId6"/>
          <a:stretch>
            <a:fillRect/>
          </a:stretch>
        </p:blipFill>
        <p:spPr>
          <a:xfrm>
            <a:off x="12691068" y="7723091"/>
            <a:ext cx="1838849" cy="5065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9755"/>
            <a:ext cx="7265432"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K-Nearest Neighbors (KNN)</a:t>
            </a:r>
            <a:endParaRPr lang="en-US" sz="4450" dirty="0"/>
          </a:p>
        </p:txBody>
      </p:sp>
      <p:pic>
        <p:nvPicPr>
          <p:cNvPr id="4" name="Image 1" descr="preencoded.png"/>
          <p:cNvPicPr>
            <a:picLocks noChangeAspect="1"/>
          </p:cNvPicPr>
          <p:nvPr/>
        </p:nvPicPr>
        <p:blipFill>
          <a:blip r:embed="rId4"/>
          <a:stretch>
            <a:fillRect/>
          </a:stretch>
        </p:blipFill>
        <p:spPr>
          <a:xfrm>
            <a:off x="793790" y="1948696"/>
            <a:ext cx="1134070" cy="1360884"/>
          </a:xfrm>
          <a:prstGeom prst="rect">
            <a:avLst/>
          </a:prstGeom>
        </p:spPr>
      </p:pic>
      <p:sp>
        <p:nvSpPr>
          <p:cNvPr id="5" name="Text 1"/>
          <p:cNvSpPr/>
          <p:nvPr/>
        </p:nvSpPr>
        <p:spPr>
          <a:xfrm>
            <a:off x="2268022" y="2175510"/>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K-Nearest Neighbors (KNN) is a simple, instance-based, non-parametric algorithm.</a:t>
            </a:r>
            <a:endParaRPr lang="en-US" sz="1750" dirty="0"/>
          </a:p>
        </p:txBody>
      </p:sp>
      <p:pic>
        <p:nvPicPr>
          <p:cNvPr id="6" name="Image 2" descr="preencoded.png"/>
          <p:cNvPicPr>
            <a:picLocks noChangeAspect="1"/>
          </p:cNvPicPr>
          <p:nvPr/>
        </p:nvPicPr>
        <p:blipFill>
          <a:blip r:embed="rId5"/>
          <a:stretch>
            <a:fillRect/>
          </a:stretch>
        </p:blipFill>
        <p:spPr>
          <a:xfrm>
            <a:off x="793790" y="3309580"/>
            <a:ext cx="1134070" cy="1360884"/>
          </a:xfrm>
          <a:prstGeom prst="rect">
            <a:avLst/>
          </a:prstGeom>
        </p:spPr>
      </p:pic>
      <p:sp>
        <p:nvSpPr>
          <p:cNvPr id="7" name="Text 2"/>
          <p:cNvSpPr/>
          <p:nvPr/>
        </p:nvSpPr>
        <p:spPr>
          <a:xfrm>
            <a:off x="2268022" y="3536394"/>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It classifies data points based on the majority class among their 'k' nearest neighbors in the feature space.</a:t>
            </a:r>
            <a:endParaRPr lang="en-US" sz="1750" dirty="0"/>
          </a:p>
        </p:txBody>
      </p:sp>
      <p:pic>
        <p:nvPicPr>
          <p:cNvPr id="8" name="Image 3" descr="preencoded.png"/>
          <p:cNvPicPr>
            <a:picLocks noChangeAspect="1"/>
          </p:cNvPicPr>
          <p:nvPr/>
        </p:nvPicPr>
        <p:blipFill>
          <a:blip r:embed="rId6"/>
          <a:stretch>
            <a:fillRect/>
          </a:stretch>
        </p:blipFill>
        <p:spPr>
          <a:xfrm>
            <a:off x="793790" y="4670465"/>
            <a:ext cx="1134070" cy="2041327"/>
          </a:xfrm>
          <a:prstGeom prst="rect">
            <a:avLst/>
          </a:prstGeom>
        </p:spPr>
      </p:pic>
      <p:sp>
        <p:nvSpPr>
          <p:cNvPr id="9" name="Text 3"/>
          <p:cNvSpPr/>
          <p:nvPr/>
        </p:nvSpPr>
        <p:spPr>
          <a:xfrm>
            <a:off x="2268022" y="4897279"/>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'k' is a crucial parameter that determines how many neighbors influence the classification.</a:t>
            </a:r>
            <a:endParaRPr lang="en-US" sz="1750" dirty="0"/>
          </a:p>
        </p:txBody>
      </p:sp>
      <p:sp>
        <p:nvSpPr>
          <p:cNvPr id="10" name="Text 4"/>
          <p:cNvSpPr/>
          <p:nvPr/>
        </p:nvSpPr>
        <p:spPr>
          <a:xfrm>
            <a:off x="2268022" y="5759172"/>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KNN is easy to understand and implement but can be computationally expensive with large datasets.</a:t>
            </a:r>
            <a:endParaRPr lang="en-US" sz="1750" dirty="0"/>
          </a:p>
        </p:txBody>
      </p:sp>
      <p:sp>
        <p:nvSpPr>
          <p:cNvPr id="11" name="Text 5"/>
          <p:cNvSpPr/>
          <p:nvPr/>
        </p:nvSpPr>
        <p:spPr>
          <a:xfrm>
            <a:off x="793790" y="696694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5157"/>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KNN Implementation</a:t>
            </a:r>
            <a:endParaRPr lang="en-US" sz="4450" dirty="0"/>
          </a:p>
        </p:txBody>
      </p:sp>
      <p:sp>
        <p:nvSpPr>
          <p:cNvPr id="4" name="Shape 1"/>
          <p:cNvSpPr/>
          <p:nvPr/>
        </p:nvSpPr>
        <p:spPr>
          <a:xfrm>
            <a:off x="793790" y="2304098"/>
            <a:ext cx="7556421" cy="1194673"/>
          </a:xfrm>
          <a:prstGeom prst="roundRect">
            <a:avLst>
              <a:gd name="adj" fmla="val 7974"/>
            </a:avLst>
          </a:prstGeom>
          <a:solidFill>
            <a:srgbClr val="110080"/>
          </a:solidFill>
          <a:ln w="7620">
            <a:solidFill>
              <a:srgbClr val="2A1999"/>
            </a:solidFill>
            <a:prstDash val="solid"/>
          </a:ln>
        </p:spPr>
      </p:sp>
      <p:sp>
        <p:nvSpPr>
          <p:cNvPr id="5" name="Text 2"/>
          <p:cNvSpPr/>
          <p:nvPr/>
        </p:nvSpPr>
        <p:spPr>
          <a:xfrm>
            <a:off x="1028224" y="2538532"/>
            <a:ext cx="70875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The KNN Classifier was trained on the preprocessed data to predict the legitimacy of software applications..</a:t>
            </a:r>
            <a:endParaRPr lang="en-US" sz="1750" dirty="0"/>
          </a:p>
        </p:txBody>
      </p:sp>
      <p:sp>
        <p:nvSpPr>
          <p:cNvPr id="6" name="Text 3"/>
          <p:cNvSpPr/>
          <p:nvPr/>
        </p:nvSpPr>
        <p:spPr>
          <a:xfrm>
            <a:off x="793790" y="375392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Experiments were conducted with different values of 'k' to find the one that yields the best performance.</a:t>
            </a:r>
            <a:endParaRPr lang="en-US" sz="1750" dirty="0"/>
          </a:p>
        </p:txBody>
      </p:sp>
      <p:sp>
        <p:nvSpPr>
          <p:cNvPr id="7" name="Text 4"/>
          <p:cNvSpPr/>
          <p:nvPr/>
        </p:nvSpPr>
        <p:spPr>
          <a:xfrm>
            <a:off x="793790" y="455902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Techniques like cross-validation were used to evaluate the model's performance for different 'k' values and select the most suitable one.</a:t>
            </a:r>
            <a:endParaRPr lang="en-US" sz="1750" dirty="0"/>
          </a:p>
        </p:txBody>
      </p:sp>
      <p:sp>
        <p:nvSpPr>
          <p:cNvPr id="8" name="Text 5"/>
          <p:cNvSpPr/>
          <p:nvPr/>
        </p:nvSpPr>
        <p:spPr>
          <a:xfrm>
            <a:off x="793790" y="536412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Considerations:</a:t>
            </a:r>
            <a:endParaRPr lang="en-US" sz="1750" dirty="0"/>
          </a:p>
        </p:txBody>
      </p:sp>
      <p:sp>
        <p:nvSpPr>
          <p:cNvPr id="9" name="Text 6"/>
          <p:cNvSpPr/>
          <p:nvPr/>
        </p:nvSpPr>
        <p:spPr>
          <a:xfrm>
            <a:off x="793790" y="580632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Small 'k' values can make the model sensitive to noise.</a:t>
            </a:r>
            <a:endParaRPr lang="en-US" sz="1750" dirty="0"/>
          </a:p>
        </p:txBody>
      </p:sp>
      <p:sp>
        <p:nvSpPr>
          <p:cNvPr id="10" name="Text 7"/>
          <p:cNvSpPr/>
          <p:nvPr/>
        </p:nvSpPr>
        <p:spPr>
          <a:xfrm>
            <a:off x="793790" y="62485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E5E0DF"/>
                </a:solidFill>
                <a:latin typeface="Inter" pitchFamily="34" charset="0"/>
                <a:ea typeface="Inter" pitchFamily="34" charset="-122"/>
                <a:cs typeface="Inter" pitchFamily="34" charset="-120"/>
              </a:rPr>
              <a:t>Large 'k' values can smooth out decision boundaries and may miss local patterns.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8582"/>
            <a:ext cx="6227564"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Introduction to XGBoost</a:t>
            </a:r>
            <a:endParaRPr lang="en-US" sz="4450" dirty="0"/>
          </a:p>
        </p:txBody>
      </p:sp>
      <p:sp>
        <p:nvSpPr>
          <p:cNvPr id="3" name="Shape 1"/>
          <p:cNvSpPr/>
          <p:nvPr/>
        </p:nvSpPr>
        <p:spPr>
          <a:xfrm>
            <a:off x="7299960" y="2200989"/>
            <a:ext cx="30480" cy="4990028"/>
          </a:xfrm>
          <a:prstGeom prst="roundRect">
            <a:avLst>
              <a:gd name="adj" fmla="val 312558"/>
            </a:avLst>
          </a:prstGeom>
          <a:solidFill>
            <a:srgbClr val="2A1999"/>
          </a:solidFill>
          <a:ln/>
        </p:spPr>
      </p:sp>
      <p:sp>
        <p:nvSpPr>
          <p:cNvPr id="4" name="Shape 2"/>
          <p:cNvSpPr/>
          <p:nvPr/>
        </p:nvSpPr>
        <p:spPr>
          <a:xfrm>
            <a:off x="6410087" y="2696051"/>
            <a:ext cx="680442" cy="30480"/>
          </a:xfrm>
          <a:prstGeom prst="roundRect">
            <a:avLst>
              <a:gd name="adj" fmla="val 312558"/>
            </a:avLst>
          </a:prstGeom>
          <a:solidFill>
            <a:srgbClr val="2A1999"/>
          </a:solidFill>
          <a:ln/>
        </p:spPr>
      </p:sp>
      <p:sp>
        <p:nvSpPr>
          <p:cNvPr id="5" name="Shape 3"/>
          <p:cNvSpPr/>
          <p:nvPr/>
        </p:nvSpPr>
        <p:spPr>
          <a:xfrm>
            <a:off x="7060049" y="2456140"/>
            <a:ext cx="510302" cy="510302"/>
          </a:xfrm>
          <a:prstGeom prst="roundRect">
            <a:avLst>
              <a:gd name="adj" fmla="val 18669"/>
            </a:avLst>
          </a:prstGeom>
          <a:solidFill>
            <a:srgbClr val="110080"/>
          </a:solidFill>
          <a:ln w="7620">
            <a:solidFill>
              <a:srgbClr val="2A1999"/>
            </a:solidFill>
            <a:prstDash val="solid"/>
          </a:ln>
        </p:spPr>
      </p:sp>
      <p:pic>
        <p:nvPicPr>
          <p:cNvPr id="6" name="Image 0" descr="preencoded.png"/>
          <p:cNvPicPr>
            <a:picLocks noChangeAspect="1"/>
          </p:cNvPicPr>
          <p:nvPr/>
        </p:nvPicPr>
        <p:blipFill>
          <a:blip r:embed="rId3"/>
          <a:stretch>
            <a:fillRect/>
          </a:stretch>
        </p:blipFill>
        <p:spPr>
          <a:xfrm>
            <a:off x="7145119" y="2498646"/>
            <a:ext cx="340162" cy="425291"/>
          </a:xfrm>
          <a:prstGeom prst="rect">
            <a:avLst/>
          </a:prstGeom>
        </p:spPr>
      </p:pic>
      <p:sp>
        <p:nvSpPr>
          <p:cNvPr id="7" name="Text 4"/>
          <p:cNvSpPr/>
          <p:nvPr/>
        </p:nvSpPr>
        <p:spPr>
          <a:xfrm>
            <a:off x="793790" y="2427803"/>
            <a:ext cx="5387340"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Feature Selection: Identify significant features for classification.</a:t>
            </a:r>
            <a:endParaRPr lang="en-US" sz="1750" dirty="0"/>
          </a:p>
        </p:txBody>
      </p:sp>
      <p:sp>
        <p:nvSpPr>
          <p:cNvPr id="8" name="Shape 5"/>
          <p:cNvSpPr/>
          <p:nvPr/>
        </p:nvSpPr>
        <p:spPr>
          <a:xfrm>
            <a:off x="7539871" y="3830122"/>
            <a:ext cx="680442" cy="30480"/>
          </a:xfrm>
          <a:prstGeom prst="roundRect">
            <a:avLst>
              <a:gd name="adj" fmla="val 312558"/>
            </a:avLst>
          </a:prstGeom>
          <a:solidFill>
            <a:srgbClr val="2A1999"/>
          </a:solidFill>
          <a:ln/>
        </p:spPr>
      </p:sp>
      <p:sp>
        <p:nvSpPr>
          <p:cNvPr id="9" name="Shape 6"/>
          <p:cNvSpPr/>
          <p:nvPr/>
        </p:nvSpPr>
        <p:spPr>
          <a:xfrm>
            <a:off x="7060049" y="3590211"/>
            <a:ext cx="510302" cy="510302"/>
          </a:xfrm>
          <a:prstGeom prst="roundRect">
            <a:avLst>
              <a:gd name="adj" fmla="val 18669"/>
            </a:avLst>
          </a:prstGeom>
          <a:solidFill>
            <a:srgbClr val="110080"/>
          </a:solidFill>
          <a:ln w="7620">
            <a:solidFill>
              <a:srgbClr val="2A1999"/>
            </a:solidFill>
            <a:prstDash val="solid"/>
          </a:ln>
        </p:spPr>
      </p:sp>
      <p:pic>
        <p:nvPicPr>
          <p:cNvPr id="10" name="Image 1" descr="preencoded.png"/>
          <p:cNvPicPr>
            <a:picLocks noChangeAspect="1"/>
          </p:cNvPicPr>
          <p:nvPr/>
        </p:nvPicPr>
        <p:blipFill>
          <a:blip r:embed="rId4"/>
          <a:stretch>
            <a:fillRect/>
          </a:stretch>
        </p:blipFill>
        <p:spPr>
          <a:xfrm>
            <a:off x="7145119" y="3632716"/>
            <a:ext cx="340162" cy="425291"/>
          </a:xfrm>
          <a:prstGeom prst="rect">
            <a:avLst/>
          </a:prstGeom>
        </p:spPr>
      </p:pic>
      <p:sp>
        <p:nvSpPr>
          <p:cNvPr id="11" name="Text 7"/>
          <p:cNvSpPr/>
          <p:nvPr/>
        </p:nvSpPr>
        <p:spPr>
          <a:xfrm>
            <a:off x="8449270" y="3561874"/>
            <a:ext cx="538734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Gradient boosting is an ensemble technique that sequentially adds decision trees, where each new tree corrects the errors of the previous ones</a:t>
            </a:r>
            <a:endParaRPr lang="en-US" sz="1750" dirty="0"/>
          </a:p>
        </p:txBody>
      </p:sp>
      <p:sp>
        <p:nvSpPr>
          <p:cNvPr id="12" name="Shape 8"/>
          <p:cNvSpPr/>
          <p:nvPr/>
        </p:nvSpPr>
        <p:spPr>
          <a:xfrm>
            <a:off x="6410087" y="4850725"/>
            <a:ext cx="680442" cy="30480"/>
          </a:xfrm>
          <a:prstGeom prst="roundRect">
            <a:avLst>
              <a:gd name="adj" fmla="val 312558"/>
            </a:avLst>
          </a:prstGeom>
          <a:solidFill>
            <a:srgbClr val="2A1999"/>
          </a:solidFill>
          <a:ln/>
        </p:spPr>
      </p:sp>
      <p:sp>
        <p:nvSpPr>
          <p:cNvPr id="13" name="Shape 9"/>
          <p:cNvSpPr/>
          <p:nvPr/>
        </p:nvSpPr>
        <p:spPr>
          <a:xfrm>
            <a:off x="7060049" y="4610814"/>
            <a:ext cx="510302" cy="510302"/>
          </a:xfrm>
          <a:prstGeom prst="roundRect">
            <a:avLst>
              <a:gd name="adj" fmla="val 18669"/>
            </a:avLst>
          </a:prstGeom>
          <a:solidFill>
            <a:srgbClr val="110080"/>
          </a:solidFill>
          <a:ln w="7620">
            <a:solidFill>
              <a:srgbClr val="2A1999"/>
            </a:solidFill>
            <a:prstDash val="solid"/>
          </a:ln>
        </p:spPr>
      </p:sp>
      <p:pic>
        <p:nvPicPr>
          <p:cNvPr id="14" name="Image 2" descr="preencoded.png"/>
          <p:cNvPicPr>
            <a:picLocks noChangeAspect="1"/>
          </p:cNvPicPr>
          <p:nvPr/>
        </p:nvPicPr>
        <p:blipFill>
          <a:blip r:embed="rId5"/>
          <a:stretch>
            <a:fillRect/>
          </a:stretch>
        </p:blipFill>
        <p:spPr>
          <a:xfrm>
            <a:off x="7145119" y="4653320"/>
            <a:ext cx="340162" cy="425291"/>
          </a:xfrm>
          <a:prstGeom prst="rect">
            <a:avLst/>
          </a:prstGeom>
        </p:spPr>
      </p:pic>
      <p:sp>
        <p:nvSpPr>
          <p:cNvPr id="15" name="Text 10"/>
          <p:cNvSpPr/>
          <p:nvPr/>
        </p:nvSpPr>
        <p:spPr>
          <a:xfrm>
            <a:off x="793790" y="4582478"/>
            <a:ext cx="5387340" cy="725805"/>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XGBoost is designed for speed and performance, making it suitable for large and complex datasets</a:t>
            </a:r>
            <a:endParaRPr lang="en-US" sz="1750" dirty="0"/>
          </a:p>
        </p:txBody>
      </p:sp>
      <p:sp>
        <p:nvSpPr>
          <p:cNvPr id="16" name="Shape 11"/>
          <p:cNvSpPr/>
          <p:nvPr/>
        </p:nvSpPr>
        <p:spPr>
          <a:xfrm>
            <a:off x="7539871" y="5871448"/>
            <a:ext cx="680442" cy="30480"/>
          </a:xfrm>
          <a:prstGeom prst="roundRect">
            <a:avLst>
              <a:gd name="adj" fmla="val 312558"/>
            </a:avLst>
          </a:prstGeom>
          <a:solidFill>
            <a:srgbClr val="2A1999"/>
          </a:solidFill>
          <a:ln/>
        </p:spPr>
      </p:sp>
      <p:sp>
        <p:nvSpPr>
          <p:cNvPr id="17" name="Shape 12"/>
          <p:cNvSpPr/>
          <p:nvPr/>
        </p:nvSpPr>
        <p:spPr>
          <a:xfrm>
            <a:off x="7060049" y="5631537"/>
            <a:ext cx="510302" cy="510302"/>
          </a:xfrm>
          <a:prstGeom prst="roundRect">
            <a:avLst>
              <a:gd name="adj" fmla="val 18669"/>
            </a:avLst>
          </a:prstGeom>
          <a:solidFill>
            <a:srgbClr val="110080"/>
          </a:solidFill>
          <a:ln w="7620">
            <a:solidFill>
              <a:srgbClr val="2A1999"/>
            </a:solidFill>
            <a:prstDash val="solid"/>
          </a:ln>
        </p:spPr>
      </p:sp>
      <p:pic>
        <p:nvPicPr>
          <p:cNvPr id="18" name="Image 3" descr="preencoded.png"/>
          <p:cNvPicPr>
            <a:picLocks noChangeAspect="1"/>
          </p:cNvPicPr>
          <p:nvPr/>
        </p:nvPicPr>
        <p:blipFill>
          <a:blip r:embed="rId6"/>
          <a:stretch>
            <a:fillRect/>
          </a:stretch>
        </p:blipFill>
        <p:spPr>
          <a:xfrm>
            <a:off x="7145119" y="5674042"/>
            <a:ext cx="340162" cy="425291"/>
          </a:xfrm>
          <a:prstGeom prst="rect">
            <a:avLst/>
          </a:prstGeom>
        </p:spPr>
      </p:pic>
      <p:sp>
        <p:nvSpPr>
          <p:cNvPr id="19" name="Text 13"/>
          <p:cNvSpPr/>
          <p:nvPr/>
        </p:nvSpPr>
        <p:spPr>
          <a:xfrm>
            <a:off x="8449270" y="5603200"/>
            <a:ext cx="5387340"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Benefit: Known for its effectiveness in handling structured or tabular datasets and often achieves state-of-the-art results.</a:t>
            </a:r>
            <a:endParaRPr lang="en-US" sz="1750" dirty="0"/>
          </a:p>
        </p:txBody>
      </p:sp>
      <p:pic>
        <p:nvPicPr>
          <p:cNvPr id="20" name="Picture 19">
            <a:extLst>
              <a:ext uri="{FF2B5EF4-FFF2-40B4-BE49-F238E27FC236}">
                <a16:creationId xmlns:a16="http://schemas.microsoft.com/office/drawing/2014/main" id="{29B61486-F29D-D5D5-348F-890132489340}"/>
              </a:ext>
            </a:extLst>
          </p:cNvPr>
          <p:cNvPicPr>
            <a:picLocks noChangeAspect="1"/>
          </p:cNvPicPr>
          <p:nvPr/>
        </p:nvPicPr>
        <p:blipFill>
          <a:blip r:embed="rId7"/>
          <a:stretch>
            <a:fillRect/>
          </a:stretch>
        </p:blipFill>
        <p:spPr>
          <a:xfrm>
            <a:off x="12691068" y="7723091"/>
            <a:ext cx="1838849" cy="5065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92329"/>
            <a:ext cx="6505099"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XGBoost Implementation</a:t>
            </a:r>
            <a:endParaRPr lang="en-US" sz="4450" dirty="0"/>
          </a:p>
        </p:txBody>
      </p:sp>
      <p:sp>
        <p:nvSpPr>
          <p:cNvPr id="3" name="Text 1"/>
          <p:cNvSpPr/>
          <p:nvPr/>
        </p:nvSpPr>
        <p:spPr>
          <a:xfrm>
            <a:off x="793790" y="3352086"/>
            <a:ext cx="4355306" cy="1088708"/>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The XGBoost Classifier was trained on the preprocessed dataset to classify software.</a:t>
            </a:r>
            <a:endParaRPr lang="en-US" sz="1750" dirty="0"/>
          </a:p>
        </p:txBody>
      </p:sp>
      <p:pic>
        <p:nvPicPr>
          <p:cNvPr id="4" name="Image 0" descr="preencoded.png"/>
          <p:cNvPicPr>
            <a:picLocks noChangeAspect="1"/>
          </p:cNvPicPr>
          <p:nvPr/>
        </p:nvPicPr>
        <p:blipFill>
          <a:blip r:embed="rId3"/>
          <a:stretch>
            <a:fillRect/>
          </a:stretch>
        </p:blipFill>
        <p:spPr>
          <a:xfrm>
            <a:off x="5489258" y="2870002"/>
            <a:ext cx="3651885" cy="3651885"/>
          </a:xfrm>
          <a:prstGeom prst="rect">
            <a:avLst/>
          </a:prstGeom>
        </p:spPr>
      </p:pic>
      <p:sp>
        <p:nvSpPr>
          <p:cNvPr id="5" name="Shape 2"/>
          <p:cNvSpPr/>
          <p:nvPr/>
        </p:nvSpPr>
        <p:spPr>
          <a:xfrm>
            <a:off x="5609868" y="3379351"/>
            <a:ext cx="566976" cy="566976"/>
          </a:xfrm>
          <a:prstGeom prst="roundRect">
            <a:avLst>
              <a:gd name="adj" fmla="val 1611154"/>
            </a:avLst>
          </a:prstGeom>
          <a:solidFill>
            <a:srgbClr val="110080"/>
          </a:solidFill>
          <a:ln w="7620">
            <a:solidFill>
              <a:srgbClr val="2A1999"/>
            </a:solidFill>
            <a:prstDash val="solid"/>
          </a:ln>
        </p:spPr>
      </p:sp>
      <p:pic>
        <p:nvPicPr>
          <p:cNvPr id="6" name="Image 1" descr="preencoded.png"/>
          <p:cNvPicPr>
            <a:picLocks noChangeAspect="1"/>
          </p:cNvPicPr>
          <p:nvPr/>
        </p:nvPicPr>
        <p:blipFill>
          <a:blip r:embed="rId4"/>
          <a:stretch>
            <a:fillRect/>
          </a:stretch>
        </p:blipFill>
        <p:spPr>
          <a:xfrm>
            <a:off x="5765721" y="3503295"/>
            <a:ext cx="255151" cy="318968"/>
          </a:xfrm>
          <a:prstGeom prst="rect">
            <a:avLst/>
          </a:prstGeom>
        </p:spPr>
      </p:pic>
      <p:sp>
        <p:nvSpPr>
          <p:cNvPr id="7" name="Text 3"/>
          <p:cNvSpPr/>
          <p:nvPr/>
        </p:nvSpPr>
        <p:spPr>
          <a:xfrm>
            <a:off x="9481304" y="2654737"/>
            <a:ext cx="4355306"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XGBoost has several parameters that can be tuned to optimize its performance, such as: </a:t>
            </a:r>
            <a:endParaRPr lang="en-US" sz="1750" dirty="0"/>
          </a:p>
        </p:txBody>
      </p:sp>
      <p:sp>
        <p:nvSpPr>
          <p:cNvPr id="8" name="Text 4"/>
          <p:cNvSpPr/>
          <p:nvPr/>
        </p:nvSpPr>
        <p:spPr>
          <a:xfrm>
            <a:off x="9481304" y="3879533"/>
            <a:ext cx="4355306" cy="725805"/>
          </a:xfrm>
          <a:prstGeom prst="rect">
            <a:avLst/>
          </a:prstGeom>
          <a:noFill/>
          <a:ln/>
        </p:spPr>
        <p:txBody>
          <a:bodyPr wrap="square" lIns="0" tIns="0" rIns="0" bIns="0" rtlCol="0" anchor="t"/>
          <a:lstStyle/>
          <a:p>
            <a:pPr algn="l">
              <a:lnSpc>
                <a:spcPts val="2850"/>
              </a:lnSpc>
              <a:buSzPct val="100000"/>
            </a:pPr>
            <a:r>
              <a:rPr lang="en-US" sz="1750" kern="0" spc="-36" dirty="0">
                <a:solidFill>
                  <a:srgbClr val="E5E0DF"/>
                </a:solidFill>
                <a:latin typeface="Inter" pitchFamily="34" charset="0"/>
                <a:ea typeface="Inter" pitchFamily="34" charset="-122"/>
                <a:cs typeface="Inter" pitchFamily="34" charset="-120"/>
              </a:rPr>
              <a:t>Learning rate: Controls the contribution of each tree.</a:t>
            </a:r>
            <a:endParaRPr lang="en-US" sz="1750" dirty="0"/>
          </a:p>
        </p:txBody>
      </p:sp>
      <p:pic>
        <p:nvPicPr>
          <p:cNvPr id="9" name="Image 2" descr="preencoded.png"/>
          <p:cNvPicPr>
            <a:picLocks noChangeAspect="1"/>
          </p:cNvPicPr>
          <p:nvPr/>
        </p:nvPicPr>
        <p:blipFill>
          <a:blip r:embed="rId5"/>
          <a:stretch>
            <a:fillRect/>
          </a:stretch>
        </p:blipFill>
        <p:spPr>
          <a:xfrm>
            <a:off x="5489258" y="2870002"/>
            <a:ext cx="3651885" cy="3651885"/>
          </a:xfrm>
          <a:prstGeom prst="rect">
            <a:avLst/>
          </a:prstGeom>
        </p:spPr>
      </p:pic>
      <p:sp>
        <p:nvSpPr>
          <p:cNvPr id="10" name="Shape 5"/>
          <p:cNvSpPr/>
          <p:nvPr/>
        </p:nvSpPr>
        <p:spPr>
          <a:xfrm>
            <a:off x="7574756" y="2740938"/>
            <a:ext cx="566976" cy="566976"/>
          </a:xfrm>
          <a:prstGeom prst="roundRect">
            <a:avLst>
              <a:gd name="adj" fmla="val 1611154"/>
            </a:avLst>
          </a:prstGeom>
          <a:solidFill>
            <a:srgbClr val="110080"/>
          </a:solidFill>
          <a:ln w="7620">
            <a:solidFill>
              <a:srgbClr val="2A1999"/>
            </a:solidFill>
            <a:prstDash val="solid"/>
          </a:ln>
        </p:spPr>
      </p:sp>
      <p:pic>
        <p:nvPicPr>
          <p:cNvPr id="11" name="Image 3" descr="preencoded.png"/>
          <p:cNvPicPr>
            <a:picLocks noChangeAspect="1"/>
          </p:cNvPicPr>
          <p:nvPr/>
        </p:nvPicPr>
        <p:blipFill>
          <a:blip r:embed="rId6"/>
          <a:stretch>
            <a:fillRect/>
          </a:stretch>
        </p:blipFill>
        <p:spPr>
          <a:xfrm>
            <a:off x="7730609" y="2864882"/>
            <a:ext cx="255151" cy="318968"/>
          </a:xfrm>
          <a:prstGeom prst="rect">
            <a:avLst/>
          </a:prstGeom>
        </p:spPr>
      </p:pic>
      <p:sp>
        <p:nvSpPr>
          <p:cNvPr id="12" name="Text 6"/>
          <p:cNvSpPr/>
          <p:nvPr/>
        </p:nvSpPr>
        <p:spPr>
          <a:xfrm>
            <a:off x="9594771" y="4945499"/>
            <a:ext cx="4241840"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Maximum depth of trees: Limits the complexity of individual trees</a:t>
            </a:r>
            <a:endParaRPr lang="en-US" sz="1750" dirty="0"/>
          </a:p>
        </p:txBody>
      </p:sp>
      <p:pic>
        <p:nvPicPr>
          <p:cNvPr id="13" name="Image 4" descr="preencoded.png"/>
          <p:cNvPicPr>
            <a:picLocks noChangeAspect="1"/>
          </p:cNvPicPr>
          <p:nvPr/>
        </p:nvPicPr>
        <p:blipFill>
          <a:blip r:embed="rId7"/>
          <a:stretch>
            <a:fillRect/>
          </a:stretch>
        </p:blipFill>
        <p:spPr>
          <a:xfrm>
            <a:off x="5489258" y="2870002"/>
            <a:ext cx="3651885" cy="3651885"/>
          </a:xfrm>
          <a:prstGeom prst="rect">
            <a:avLst/>
          </a:prstGeom>
        </p:spPr>
      </p:pic>
      <p:sp>
        <p:nvSpPr>
          <p:cNvPr id="14" name="Shape 7"/>
          <p:cNvSpPr/>
          <p:nvPr/>
        </p:nvSpPr>
        <p:spPr>
          <a:xfrm>
            <a:off x="8789075" y="4412456"/>
            <a:ext cx="566976" cy="566976"/>
          </a:xfrm>
          <a:prstGeom prst="roundRect">
            <a:avLst>
              <a:gd name="adj" fmla="val 1611154"/>
            </a:avLst>
          </a:prstGeom>
          <a:solidFill>
            <a:srgbClr val="110080"/>
          </a:solidFill>
          <a:ln w="7620">
            <a:solidFill>
              <a:srgbClr val="2A1999"/>
            </a:solidFill>
            <a:prstDash val="solid"/>
          </a:ln>
        </p:spPr>
      </p:sp>
      <p:pic>
        <p:nvPicPr>
          <p:cNvPr id="15" name="Image 5" descr="preencoded.png"/>
          <p:cNvPicPr>
            <a:picLocks noChangeAspect="1"/>
          </p:cNvPicPr>
          <p:nvPr/>
        </p:nvPicPr>
        <p:blipFill>
          <a:blip r:embed="rId8"/>
          <a:stretch>
            <a:fillRect/>
          </a:stretch>
        </p:blipFill>
        <p:spPr>
          <a:xfrm>
            <a:off x="8944928" y="4536400"/>
            <a:ext cx="255151" cy="318968"/>
          </a:xfrm>
          <a:prstGeom prst="rect">
            <a:avLst/>
          </a:prstGeom>
        </p:spPr>
      </p:pic>
      <p:sp>
        <p:nvSpPr>
          <p:cNvPr id="16" name="Text 8"/>
          <p:cNvSpPr/>
          <p:nvPr/>
        </p:nvSpPr>
        <p:spPr>
          <a:xfrm>
            <a:off x="9481304" y="6011466"/>
            <a:ext cx="4355306"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Number of estimators: The total number of trees in the ensemble.</a:t>
            </a:r>
            <a:endParaRPr lang="en-US" sz="1750" dirty="0"/>
          </a:p>
        </p:txBody>
      </p:sp>
      <p:pic>
        <p:nvPicPr>
          <p:cNvPr id="17" name="Image 6" descr="preencoded.png"/>
          <p:cNvPicPr>
            <a:picLocks noChangeAspect="1"/>
          </p:cNvPicPr>
          <p:nvPr/>
        </p:nvPicPr>
        <p:blipFill>
          <a:blip r:embed="rId9"/>
          <a:stretch>
            <a:fillRect/>
          </a:stretch>
        </p:blipFill>
        <p:spPr>
          <a:xfrm>
            <a:off x="5489258" y="2870002"/>
            <a:ext cx="3651885" cy="3651885"/>
          </a:xfrm>
          <a:prstGeom prst="rect">
            <a:avLst/>
          </a:prstGeom>
        </p:spPr>
      </p:pic>
      <p:sp>
        <p:nvSpPr>
          <p:cNvPr id="18" name="Shape 9"/>
          <p:cNvSpPr/>
          <p:nvPr/>
        </p:nvSpPr>
        <p:spPr>
          <a:xfrm>
            <a:off x="7574756" y="6083856"/>
            <a:ext cx="566976" cy="566976"/>
          </a:xfrm>
          <a:prstGeom prst="roundRect">
            <a:avLst>
              <a:gd name="adj" fmla="val 1611154"/>
            </a:avLst>
          </a:prstGeom>
          <a:solidFill>
            <a:srgbClr val="110080"/>
          </a:solidFill>
          <a:ln w="7620">
            <a:solidFill>
              <a:srgbClr val="2A1999"/>
            </a:solidFill>
            <a:prstDash val="solid"/>
          </a:ln>
        </p:spPr>
      </p:sp>
      <p:pic>
        <p:nvPicPr>
          <p:cNvPr id="19" name="Image 7" descr="preencoded.png"/>
          <p:cNvPicPr>
            <a:picLocks noChangeAspect="1"/>
          </p:cNvPicPr>
          <p:nvPr/>
        </p:nvPicPr>
        <p:blipFill>
          <a:blip r:embed="rId10"/>
          <a:stretch>
            <a:fillRect/>
          </a:stretch>
        </p:blipFill>
        <p:spPr>
          <a:xfrm>
            <a:off x="7730609" y="6207800"/>
            <a:ext cx="255151" cy="318968"/>
          </a:xfrm>
          <a:prstGeom prst="rect">
            <a:avLst/>
          </a:prstGeom>
        </p:spPr>
      </p:pic>
      <p:sp>
        <p:nvSpPr>
          <p:cNvPr id="20" name="Text 10"/>
          <p:cNvSpPr/>
          <p:nvPr/>
        </p:nvSpPr>
        <p:spPr>
          <a:xfrm>
            <a:off x="793790" y="5563433"/>
            <a:ext cx="4355306" cy="1088708"/>
          </a:xfrm>
          <a:prstGeom prst="rect">
            <a:avLst/>
          </a:prstGeom>
          <a:noFill/>
          <a:ln/>
        </p:spPr>
        <p:txBody>
          <a:bodyPr wrap="square" lIns="0" tIns="0" rIns="0" bIns="0" rtlCol="0" anchor="t"/>
          <a:lstStyle/>
          <a:p>
            <a:pPr marL="0" indent="0" algn="r">
              <a:lnSpc>
                <a:spcPts val="2850"/>
              </a:lnSpc>
              <a:buNone/>
            </a:pPr>
            <a:r>
              <a:rPr lang="en-US" sz="1750" kern="0" spc="-36" dirty="0">
                <a:solidFill>
                  <a:srgbClr val="E5E0DF"/>
                </a:solidFill>
                <a:latin typeface="Inter" pitchFamily="34" charset="0"/>
                <a:ea typeface="Inter" pitchFamily="34" charset="-122"/>
                <a:cs typeface="Inter" pitchFamily="34" charset="-120"/>
              </a:rPr>
              <a:t>Techniques like grid search or randomized search were likely used to find the best combination of parameters.</a:t>
            </a:r>
            <a:endParaRPr lang="en-US" sz="1750" dirty="0"/>
          </a:p>
        </p:txBody>
      </p:sp>
      <p:pic>
        <p:nvPicPr>
          <p:cNvPr id="21" name="Image 8" descr="preencoded.png"/>
          <p:cNvPicPr>
            <a:picLocks noChangeAspect="1"/>
          </p:cNvPicPr>
          <p:nvPr/>
        </p:nvPicPr>
        <p:blipFill>
          <a:blip r:embed="rId11"/>
          <a:stretch>
            <a:fillRect/>
          </a:stretch>
        </p:blipFill>
        <p:spPr>
          <a:xfrm>
            <a:off x="5489258" y="2870002"/>
            <a:ext cx="3651885" cy="3651885"/>
          </a:xfrm>
          <a:prstGeom prst="rect">
            <a:avLst/>
          </a:prstGeom>
        </p:spPr>
      </p:pic>
      <p:sp>
        <p:nvSpPr>
          <p:cNvPr id="22" name="Shape 11"/>
          <p:cNvSpPr/>
          <p:nvPr/>
        </p:nvSpPr>
        <p:spPr>
          <a:xfrm>
            <a:off x="5609868" y="5445443"/>
            <a:ext cx="566976" cy="566976"/>
          </a:xfrm>
          <a:prstGeom prst="roundRect">
            <a:avLst>
              <a:gd name="adj" fmla="val 1611154"/>
            </a:avLst>
          </a:prstGeom>
          <a:solidFill>
            <a:srgbClr val="110080"/>
          </a:solidFill>
          <a:ln w="7620">
            <a:solidFill>
              <a:srgbClr val="2A1999"/>
            </a:solidFill>
            <a:prstDash val="solid"/>
          </a:ln>
        </p:spPr>
      </p:sp>
      <p:pic>
        <p:nvPicPr>
          <p:cNvPr id="23" name="Image 9" descr="preencoded.png"/>
          <p:cNvPicPr>
            <a:picLocks noChangeAspect="1"/>
          </p:cNvPicPr>
          <p:nvPr/>
        </p:nvPicPr>
        <p:blipFill>
          <a:blip r:embed="rId12"/>
          <a:stretch>
            <a:fillRect/>
          </a:stretch>
        </p:blipFill>
        <p:spPr>
          <a:xfrm>
            <a:off x="5765721" y="5569387"/>
            <a:ext cx="255151" cy="318968"/>
          </a:xfrm>
          <a:prstGeom prst="rect">
            <a:avLst/>
          </a:prstGeom>
        </p:spPr>
      </p:pic>
      <p:pic>
        <p:nvPicPr>
          <p:cNvPr id="24" name="Picture 23">
            <a:extLst>
              <a:ext uri="{FF2B5EF4-FFF2-40B4-BE49-F238E27FC236}">
                <a16:creationId xmlns:a16="http://schemas.microsoft.com/office/drawing/2014/main" id="{8E739B31-0985-2CB6-8BDE-651D67875616}"/>
              </a:ext>
            </a:extLst>
          </p:cNvPr>
          <p:cNvPicPr>
            <a:picLocks noChangeAspect="1"/>
          </p:cNvPicPr>
          <p:nvPr/>
        </p:nvPicPr>
        <p:blipFill>
          <a:blip r:embed="rId13"/>
          <a:stretch>
            <a:fillRect/>
          </a:stretch>
        </p:blipFill>
        <p:spPr>
          <a:xfrm>
            <a:off x="12691068" y="7723091"/>
            <a:ext cx="1838849" cy="5065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1307</Words>
  <Application>Microsoft Office PowerPoint</Application>
  <PresentationFormat>Custom</PresentationFormat>
  <Paragraphs>102</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jatin p</cp:lastModifiedBy>
  <cp:revision>7</cp:revision>
  <dcterms:created xsi:type="dcterms:W3CDTF">2025-04-03T12:54:42Z</dcterms:created>
  <dcterms:modified xsi:type="dcterms:W3CDTF">2025-04-07T11:57:44Z</dcterms:modified>
</cp:coreProperties>
</file>